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292" r:id="rId5"/>
    <p:sldId id="275" r:id="rId6"/>
    <p:sldId id="298" r:id="rId7"/>
    <p:sldId id="276" r:id="rId8"/>
    <p:sldId id="277" r:id="rId9"/>
    <p:sldId id="293" r:id="rId10"/>
    <p:sldId id="297" r:id="rId11"/>
    <p:sldId id="283" r:id="rId12"/>
    <p:sldId id="330" r:id="rId13"/>
    <p:sldId id="331" r:id="rId14"/>
    <p:sldId id="308" r:id="rId15"/>
    <p:sldId id="309" r:id="rId16"/>
    <p:sldId id="310" r:id="rId17"/>
    <p:sldId id="322" r:id="rId18"/>
    <p:sldId id="320" r:id="rId19"/>
    <p:sldId id="321" r:id="rId20"/>
    <p:sldId id="304" r:id="rId21"/>
    <p:sldId id="323" r:id="rId22"/>
    <p:sldId id="324" r:id="rId23"/>
    <p:sldId id="326" r:id="rId24"/>
    <p:sldId id="327" r:id="rId25"/>
    <p:sldId id="300" r:id="rId26"/>
    <p:sldId id="335" r:id="rId27"/>
    <p:sldId id="328" r:id="rId28"/>
    <p:sldId id="305" r:id="rId29"/>
    <p:sldId id="306" r:id="rId30"/>
    <p:sldId id="336" r:id="rId31"/>
    <p:sldId id="337" r:id="rId32"/>
    <p:sldId id="338" r:id="rId33"/>
    <p:sldId id="340" r:id="rId34"/>
    <p:sldId id="301" r:id="rId35"/>
    <p:sldId id="279" r:id="rId36"/>
    <p:sldId id="311" r:id="rId37"/>
    <p:sldId id="313" r:id="rId38"/>
    <p:sldId id="314" r:id="rId39"/>
    <p:sldId id="312" r:id="rId40"/>
    <p:sldId id="316" r:id="rId41"/>
    <p:sldId id="315" r:id="rId42"/>
    <p:sldId id="317" r:id="rId43"/>
    <p:sldId id="318" r:id="rId44"/>
    <p:sldId id="319" r:id="rId45"/>
    <p:sldId id="288"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8A1"/>
    <a:srgbClr val="AEC2D8"/>
    <a:srgbClr val="FFFFFF"/>
    <a:srgbClr val="18347E"/>
    <a:srgbClr val="D0FFFE"/>
    <a:srgbClr val="D8D8D8"/>
    <a:srgbClr val="D7D7D7"/>
    <a:srgbClr val="B5B5B5"/>
    <a:srgbClr val="446992"/>
    <a:srgbClr val="9843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0434DA-7938-4B1A-AA05-4112C0721B87}" v="2" dt="2023-05-04T16:48:08.52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1536"/>
        <p:guide pos="312"/>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Garcia" userId="102eaba569e0b68a" providerId="LiveId" clId="{990434DA-7938-4B1A-AA05-4112C0721B87}"/>
    <pc:docChg chg="undo custSel modSld">
      <pc:chgData name="Daniel Garcia" userId="102eaba569e0b68a" providerId="LiveId" clId="{990434DA-7938-4B1A-AA05-4112C0721B87}" dt="2023-05-04T16:57:43.441" v="604" actId="20577"/>
      <pc:docMkLst>
        <pc:docMk/>
      </pc:docMkLst>
      <pc:sldChg chg="modSp mod">
        <pc:chgData name="Daniel Garcia" userId="102eaba569e0b68a" providerId="LiveId" clId="{990434DA-7938-4B1A-AA05-4112C0721B87}" dt="2023-05-04T15:59:35.591" v="1" actId="20577"/>
        <pc:sldMkLst>
          <pc:docMk/>
          <pc:sldMk cId="1246021298" sldId="279"/>
        </pc:sldMkLst>
        <pc:spChg chg="mod">
          <ac:chgData name="Daniel Garcia" userId="102eaba569e0b68a" providerId="LiveId" clId="{990434DA-7938-4B1A-AA05-4112C0721B87}" dt="2023-05-04T15:59:35.591" v="1" actId="20577"/>
          <ac:spMkLst>
            <pc:docMk/>
            <pc:sldMk cId="1246021298" sldId="279"/>
            <ac:spMk id="9" creationId="{B5689768-29E5-5916-A092-D6EC324BC99C}"/>
          </ac:spMkLst>
        </pc:spChg>
      </pc:sldChg>
      <pc:sldChg chg="modSp mod">
        <pc:chgData name="Daniel Garcia" userId="102eaba569e0b68a" providerId="LiveId" clId="{990434DA-7938-4B1A-AA05-4112C0721B87}" dt="2023-05-04T16:01:51.078" v="4" actId="113"/>
        <pc:sldMkLst>
          <pc:docMk/>
          <pc:sldMk cId="1349380360" sldId="313"/>
        </pc:sldMkLst>
        <pc:spChg chg="mod">
          <ac:chgData name="Daniel Garcia" userId="102eaba569e0b68a" providerId="LiveId" clId="{990434DA-7938-4B1A-AA05-4112C0721B87}" dt="2023-05-04T16:01:51.078" v="4" actId="113"/>
          <ac:spMkLst>
            <pc:docMk/>
            <pc:sldMk cId="1349380360" sldId="313"/>
            <ac:spMk id="13" creationId="{66409211-BFF8-7713-8BC5-A76D7A5D2A3B}"/>
          </ac:spMkLst>
        </pc:spChg>
      </pc:sldChg>
      <pc:sldChg chg="addSp delSp modSp mod">
        <pc:chgData name="Daniel Garcia" userId="102eaba569e0b68a" providerId="LiveId" clId="{990434DA-7938-4B1A-AA05-4112C0721B87}" dt="2023-05-04T16:57:13.962" v="602" actId="6549"/>
        <pc:sldMkLst>
          <pc:docMk/>
          <pc:sldMk cId="478284417" sldId="314"/>
        </pc:sldMkLst>
        <pc:spChg chg="mod">
          <ac:chgData name="Daniel Garcia" userId="102eaba569e0b68a" providerId="LiveId" clId="{990434DA-7938-4B1A-AA05-4112C0721B87}" dt="2023-05-04T16:57:13.962" v="602" actId="6549"/>
          <ac:spMkLst>
            <pc:docMk/>
            <pc:sldMk cId="478284417" sldId="314"/>
            <ac:spMk id="8" creationId="{54AB3AB2-1762-3A79-10D8-0EF5761FBC61}"/>
          </ac:spMkLst>
        </pc:spChg>
        <pc:picChg chg="del">
          <ac:chgData name="Daniel Garcia" userId="102eaba569e0b68a" providerId="LiveId" clId="{990434DA-7938-4B1A-AA05-4112C0721B87}" dt="2023-05-04T16:47:59.231" v="411" actId="478"/>
          <ac:picMkLst>
            <pc:docMk/>
            <pc:sldMk cId="478284417" sldId="314"/>
            <ac:picMk id="5" creationId="{D8230BBF-D9CC-FA66-5741-46DCF1C1858F}"/>
          </ac:picMkLst>
        </pc:picChg>
        <pc:picChg chg="add mod">
          <ac:chgData name="Daniel Garcia" userId="102eaba569e0b68a" providerId="LiveId" clId="{990434DA-7938-4B1A-AA05-4112C0721B87}" dt="2023-05-04T16:48:18.572" v="416" actId="14100"/>
          <ac:picMkLst>
            <pc:docMk/>
            <pc:sldMk cId="478284417" sldId="314"/>
            <ac:picMk id="6" creationId="{A034D329-2E3A-19FD-D74A-44C5A9858536}"/>
          </ac:picMkLst>
        </pc:picChg>
        <pc:inkChg chg="add">
          <ac:chgData name="Daniel Garcia" userId="102eaba569e0b68a" providerId="LiveId" clId="{990434DA-7938-4B1A-AA05-4112C0721B87}" dt="2023-05-04T16:48:26.045" v="417" actId="9405"/>
          <ac:inkMkLst>
            <pc:docMk/>
            <pc:sldMk cId="478284417" sldId="314"/>
            <ac:inkMk id="9" creationId="{39028F29-79CA-F1B1-2B14-9F9B801966F8}"/>
          </ac:inkMkLst>
        </pc:inkChg>
        <pc:inkChg chg="add">
          <ac:chgData name="Daniel Garcia" userId="102eaba569e0b68a" providerId="LiveId" clId="{990434DA-7938-4B1A-AA05-4112C0721B87}" dt="2023-05-04T16:48:28.228" v="418" actId="9405"/>
          <ac:inkMkLst>
            <pc:docMk/>
            <pc:sldMk cId="478284417" sldId="314"/>
            <ac:inkMk id="12" creationId="{9FFC80D2-8D88-FD7A-3314-7C435F4C243A}"/>
          </ac:inkMkLst>
        </pc:inkChg>
        <pc:inkChg chg="del">
          <ac:chgData name="Daniel Garcia" userId="102eaba569e0b68a" providerId="LiveId" clId="{990434DA-7938-4B1A-AA05-4112C0721B87}" dt="2023-05-04T16:48:08.522" v="414"/>
          <ac:inkMkLst>
            <pc:docMk/>
            <pc:sldMk cId="478284417" sldId="314"/>
            <ac:inkMk id="13" creationId="{68D85C4D-A93A-0147-A3D4-DA09553859E5}"/>
          </ac:inkMkLst>
        </pc:inkChg>
        <pc:inkChg chg="del">
          <ac:chgData name="Daniel Garcia" userId="102eaba569e0b68a" providerId="LiveId" clId="{990434DA-7938-4B1A-AA05-4112C0721B87}" dt="2023-05-04T16:48:08.522" v="415"/>
          <ac:inkMkLst>
            <pc:docMk/>
            <pc:sldMk cId="478284417" sldId="314"/>
            <ac:inkMk id="14" creationId="{73E3B0FE-7590-54DA-F920-C80FD4405098}"/>
          </ac:inkMkLst>
        </pc:inkChg>
      </pc:sldChg>
      <pc:sldChg chg="modSp mod">
        <pc:chgData name="Daniel Garcia" userId="102eaba569e0b68a" providerId="LiveId" clId="{990434DA-7938-4B1A-AA05-4112C0721B87}" dt="2023-05-04T16:04:10.839" v="15" actId="20577"/>
        <pc:sldMkLst>
          <pc:docMk/>
          <pc:sldMk cId="3045713391" sldId="315"/>
        </pc:sldMkLst>
        <pc:spChg chg="mod">
          <ac:chgData name="Daniel Garcia" userId="102eaba569e0b68a" providerId="LiveId" clId="{990434DA-7938-4B1A-AA05-4112C0721B87}" dt="2023-05-04T16:04:10.839" v="15" actId="20577"/>
          <ac:spMkLst>
            <pc:docMk/>
            <pc:sldMk cId="3045713391" sldId="315"/>
            <ac:spMk id="2" creationId="{8324D166-70CC-D3BA-9DBD-961415E89BAD}"/>
          </ac:spMkLst>
        </pc:spChg>
      </pc:sldChg>
      <pc:sldChg chg="addSp delSp modSp mod">
        <pc:chgData name="Daniel Garcia" userId="102eaba569e0b68a" providerId="LiveId" clId="{990434DA-7938-4B1A-AA05-4112C0721B87}" dt="2023-05-04T16:57:43.441" v="604" actId="20577"/>
        <pc:sldMkLst>
          <pc:docMk/>
          <pc:sldMk cId="2910075430" sldId="317"/>
        </pc:sldMkLst>
        <pc:spChg chg="mod">
          <ac:chgData name="Daniel Garcia" userId="102eaba569e0b68a" providerId="LiveId" clId="{990434DA-7938-4B1A-AA05-4112C0721B87}" dt="2023-05-04T16:57:43.441" v="604" actId="20577"/>
          <ac:spMkLst>
            <pc:docMk/>
            <pc:sldMk cId="2910075430" sldId="317"/>
            <ac:spMk id="5" creationId="{C26ABBC1-6D08-B2EC-3BCF-577407D8E3EF}"/>
          </ac:spMkLst>
        </pc:spChg>
        <pc:picChg chg="add del">
          <ac:chgData name="Daniel Garcia" userId="102eaba569e0b68a" providerId="LiveId" clId="{990434DA-7938-4B1A-AA05-4112C0721B87}" dt="2023-05-04T16:11:15.193" v="91" actId="22"/>
          <ac:picMkLst>
            <pc:docMk/>
            <pc:sldMk cId="2910075430" sldId="317"/>
            <ac:picMk id="6" creationId="{57C6CD78-1E2B-A6DD-215B-4F893FB1AF0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5/4/2023</a:t>
            </a:fld>
            <a:endParaRPr lang="en-US"/>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15:57:35.11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19209 11499 16383 0 0,'10'0'0'0'0,"8"0"0"0"0,6 0 0 0 0,5 0 0 0 0,1 0 0 0 0,1 0 0 0 0,6 0 0 0 0,0 0 0 0 0,0 0 0 0 0,-1 0 0 0 0,-3 0 0 0 0,-1 5 0 0 0,-1 1 0 0 0,-1 1 0 0 0,-1-2 0 0 0,0-1 0 0 0,5-2 0 0 0,2-1 0 0 0,-1-1 0 0 0,0 0 0 0 0,-2 0 0 0 0,-2 0 0 0 0,0 0 0 0 0,-1-1 0 0 0,-1 1 0 0 0,0 0 0 0 0,5 0 0 0 0,2 0 0 0 0,0 0 0 0 0,-2 0 0 0 0,-1 0 0 0 0,-1 0 0 0 0,3 0 0 0 0,2 0 0 0 0,-2 0 0 0 0,-5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15:57:35.11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19209 11937 16383 0 0,'0'5'0'0'0,"5"2"0"0"0,6 4 0 0 0,7 6 0 0 0,5 0 0 0 0,4-4 0 0 0,7-3 0 0 0,3-3 0 0 0,0-4 0 0 0,-1-1 0 0 0,3-2 0 0 0,0-1 0 0 0,-2 1 0 0 0,-1-1 0 0 0,-3 0 0 0 0,3 1 0 0 0,1 0 0 0 0,-1-1 0 0 0,-2 1 0 0 0,-1 0 0 0 0,-2 0 0 0 0,0 0 0 0 0,-2 0 0 0 0,0 0 0 0 0,0 0 0 0 0,6 0 0 0 0,0 0 0 0 0,1 0 0 0 0,-2 0 0 0 0,-1 0 0 0 0,-1 0 0 0 0,-2 0 0 0 0,0 0 0 0 0,0 0 0 0 0,-1 0 0 0 0,5 0 0 0 0,2 0 0 0 0,-1 0 0 0 0,0 0 0 0 0,-2 0 0 0 0,-2 0 0 0 0,-5-5 0 0 0,-13-11 0 0 0,-8-9 0 0 0,-5-9 0 0 0,-3-5 0 0 0,-1 0 0 0 0,1 2 0 0 0,0 1 0 0 0,2 3 0 0 0,-6 1 0 0 0,0 2 0 0 0,-4 0 0 0 0,-6 6 0 0 0,0 1 0 0 0,4-4 0 0 0,3-4 0 0 0,9-1 0 0 0,4 5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4T16:48:26.0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30,'17'-6,"0"1,0 0,1 1,-1 1,1 1,0 1,33 1,-16-1,745-1,-401 4,-210-2,-136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4T16:48:28.2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1,'1584'0,"-1559"0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32</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endParaRPr lang="en-US"/>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a:t>Click to edit Master title style</a:t>
            </a:r>
            <a:endParaRPr lang="zh-CN" altLang="en-US"/>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endParaRPr lang="en-US" noProof="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endParaRPr lang="en-US"/>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endParaRPr lang="en-US"/>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a:t>
            </a:r>
            <a:r>
              <a:rPr lang="zh-CN" altLang="en-US"/>
              <a:t> </a:t>
            </a:r>
            <a:r>
              <a:rPr lang="en-US" altLang="zh-CN"/>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a:t>
            </a:r>
            <a:r>
              <a:rPr lang="zh-CN" altLang="en-US"/>
              <a:t> </a:t>
            </a:r>
            <a:r>
              <a:rPr lang="en-US" altLang="zh-CN"/>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endParaRPr lang="en-US"/>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endParaRPr lang="en-US"/>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endParaRPr lang="en-US"/>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endParaRPr lang="en-US"/>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a:t>Click to edit </a:t>
            </a:r>
            <a:r>
              <a:rPr lang="en-US" altLang="zh-CN"/>
              <a:t>Text</a:t>
            </a:r>
            <a:r>
              <a:rPr lang="zh-CN" altLang="en-US"/>
              <a:t> </a:t>
            </a:r>
            <a:r>
              <a:rPr lang="en-US"/>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endParaRPr lang="en-US" noProof="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endParaRPr lang="en-US"/>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endParaRPr lang="en-US"/>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endParaRPr lang="en-US"/>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ft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41.png"/><Relationship Id="rId4" Type="http://schemas.openxmlformats.org/officeDocument/2006/relationships/customXml" Target="../ink/ink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customXml" Target="../ink/ink4.xml"/><Relationship Id="rId5" Type="http://schemas.openxmlformats.org/officeDocument/2006/relationships/image" Target="../media/image45.png"/><Relationship Id="rId4" Type="http://schemas.openxmlformats.org/officeDocument/2006/relationships/customXml" Target="../ink/ink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6.xml"/><Relationship Id="rId5" Type="http://schemas.openxmlformats.org/officeDocument/2006/relationships/image" Target="../media/image59.jpeg"/><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a:t>Credit Risk</a:t>
            </a:r>
            <a:endParaRPr lang="en-US"/>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4025667" cy="738584"/>
          </a:xfrm>
        </p:spPr>
        <p:txBody>
          <a:bodyPr/>
          <a:lstStyle/>
          <a:p>
            <a:r>
              <a:rPr lang="en-US"/>
              <a:t>Daniel Garcia, Joe Soria,</a:t>
            </a:r>
          </a:p>
          <a:p>
            <a:r>
              <a:rPr lang="en-US"/>
              <a:t>Nicholas </a:t>
            </a:r>
            <a:r>
              <a:rPr lang="en-US" err="1"/>
              <a:t>Shiery</a:t>
            </a:r>
            <a:endParaRPr lang="en-US"/>
          </a:p>
        </p:txBody>
      </p:sp>
      <p:pic>
        <p:nvPicPr>
          <p:cNvPr id="30" name="Picture placeholder 29" descr="Pile of credit cards">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l="21022" r="21022"/>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osterama Text SemiBold"/>
              <a:ea typeface="+mn-ea"/>
              <a:cs typeface="+mn-cs"/>
            </a:endParaRPr>
          </a:p>
        </p:txBody>
      </p:sp>
      <p:sp>
        <p:nvSpPr>
          <p:cNvPr id="2" name="Text Placeholder 8">
            <a:extLst>
              <a:ext uri="{FF2B5EF4-FFF2-40B4-BE49-F238E27FC236}">
                <a16:creationId xmlns:a16="http://schemas.microsoft.com/office/drawing/2014/main" id="{92D430C5-EEE2-8279-EB43-80862EFC8173}"/>
              </a:ext>
            </a:extLst>
          </p:cNvPr>
          <p:cNvSpPr txBox="1">
            <a:spLocks/>
          </p:cNvSpPr>
          <p:nvPr/>
        </p:nvSpPr>
        <p:spPr>
          <a:xfrm>
            <a:off x="1601364" y="5038385"/>
            <a:ext cx="4025667" cy="73858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t>STAT 473 – Dr. Liao</a:t>
            </a:r>
          </a:p>
        </p:txBody>
      </p:sp>
    </p:spTree>
    <p:extLst>
      <p:ext uri="{BB962C8B-B14F-4D97-AF65-F5344CB8AC3E}">
        <p14:creationId xmlns:p14="http://schemas.microsoft.com/office/powerpoint/2010/main" val="389844792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84C5FA8-0416-AF98-B361-404F3A0C6A7C}"/>
              </a:ext>
            </a:extLst>
          </p:cNvPr>
          <p:cNvSpPr>
            <a:spLocks noGrp="1"/>
          </p:cNvSpPr>
          <p:nvPr>
            <p:ph type="sldNum" sz="quarter" idx="55"/>
          </p:nvPr>
        </p:nvSpPr>
        <p:spPr/>
        <p:txBody>
          <a:bodyPr/>
          <a:lstStyle/>
          <a:p>
            <a:fld id="{47FEACEE-25B4-4A2D-B147-27296E36371D}" type="slidenum">
              <a:rPr lang="en-US" altLang="zh-CN" smtClean="0"/>
              <a:pPr/>
              <a:t>10</a:t>
            </a:fld>
            <a:endParaRPr lang="en-US" altLang="zh-CN"/>
          </a:p>
        </p:txBody>
      </p:sp>
      <p:pic>
        <p:nvPicPr>
          <p:cNvPr id="9" name="Picture Placeholder 7">
            <a:extLst>
              <a:ext uri="{FF2B5EF4-FFF2-40B4-BE49-F238E27FC236}">
                <a16:creationId xmlns:a16="http://schemas.microsoft.com/office/drawing/2014/main" id="{4993F5DF-69D1-A54D-0572-C5CAA98D8E7D}"/>
              </a:ext>
            </a:extLst>
          </p:cNvPr>
          <p:cNvPicPr>
            <a:picLocks noGrp="1" noChangeAspect="1"/>
          </p:cNvPicPr>
          <p:nvPr>
            <p:ph type="pic" sz="quarter" idx="51"/>
          </p:nvPr>
        </p:nvPicPr>
        <p:blipFill>
          <a:blip r:embed="rId2"/>
          <a:srcRect/>
          <a:stretch/>
        </p:blipFill>
        <p:spPr>
          <a:xfrm>
            <a:off x="4477924" y="2375231"/>
            <a:ext cx="7365506" cy="2558374"/>
          </a:xfrm>
          <a:prstGeom prst="rect">
            <a:avLst/>
          </a:prstGeom>
        </p:spPr>
      </p:pic>
      <p:sp>
        <p:nvSpPr>
          <p:cNvPr id="10" name="Title 1">
            <a:extLst>
              <a:ext uri="{FF2B5EF4-FFF2-40B4-BE49-F238E27FC236}">
                <a16:creationId xmlns:a16="http://schemas.microsoft.com/office/drawing/2014/main" id="{555BB2D5-DDCC-41D7-25DF-41F8BE9F355F}"/>
              </a:ext>
            </a:extLst>
          </p:cNvPr>
          <p:cNvSpPr>
            <a:spLocks noGrp="1"/>
          </p:cNvSpPr>
          <p:nvPr>
            <p:ph type="title"/>
          </p:nvPr>
        </p:nvSpPr>
        <p:spPr>
          <a:xfrm>
            <a:off x="509574" y="1878019"/>
            <a:ext cx="5117162" cy="1325563"/>
          </a:xfrm>
        </p:spPr>
        <p:txBody>
          <a:bodyPr/>
          <a:lstStyle/>
          <a:p>
            <a:r>
              <a:rPr lang="en-US" dirty="0"/>
              <a:t>EDA</a:t>
            </a:r>
          </a:p>
        </p:txBody>
      </p:sp>
      <p:sp>
        <p:nvSpPr>
          <p:cNvPr id="11" name="Text Placeholder 2">
            <a:extLst>
              <a:ext uri="{FF2B5EF4-FFF2-40B4-BE49-F238E27FC236}">
                <a16:creationId xmlns:a16="http://schemas.microsoft.com/office/drawing/2014/main" id="{D7505026-A8A0-ECAD-E7D0-7DEEB277D473}"/>
              </a:ext>
            </a:extLst>
          </p:cNvPr>
          <p:cNvSpPr txBox="1">
            <a:spLocks/>
          </p:cNvSpPr>
          <p:nvPr/>
        </p:nvSpPr>
        <p:spPr>
          <a:xfrm>
            <a:off x="363659" y="3435546"/>
            <a:ext cx="4260180" cy="126609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500" dirty="0"/>
              <a:t>We can see there are numerous NA values</a:t>
            </a:r>
          </a:p>
        </p:txBody>
      </p:sp>
    </p:spTree>
    <p:extLst>
      <p:ext uri="{BB962C8B-B14F-4D97-AF65-F5344CB8AC3E}">
        <p14:creationId xmlns:p14="http://schemas.microsoft.com/office/powerpoint/2010/main" val="1800975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4" y="3435546"/>
            <a:ext cx="4260180" cy="1266095"/>
          </a:xfrm>
        </p:spPr>
        <p:txBody>
          <a:bodyPr/>
          <a:lstStyle/>
          <a:p>
            <a:pPr marL="285750" indent="-285750">
              <a:buFont typeface="Arial" panose="020B0604020202020204" pitchFamily="34" charset="0"/>
              <a:buChar char="•"/>
            </a:pPr>
            <a:r>
              <a:rPr lang="en-US"/>
              <a:t>Cleaning the data we first change some of the column names</a:t>
            </a:r>
          </a:p>
          <a:p>
            <a:pPr marL="285750" indent="-285750">
              <a:buFont typeface="Arial" panose="020B0604020202020204" pitchFamily="34" charset="0"/>
              <a:buChar char="•"/>
            </a:pPr>
            <a:endParaRPr lang="en-US"/>
          </a:p>
        </p:txBody>
      </p:sp>
      <p:pic>
        <p:nvPicPr>
          <p:cNvPr id="8" name="Picture Placeholder 7">
            <a:extLst>
              <a:ext uri="{FF2B5EF4-FFF2-40B4-BE49-F238E27FC236}">
                <a16:creationId xmlns:a16="http://schemas.microsoft.com/office/drawing/2014/main" id="{EAC941BA-195E-39E5-558D-BA841A2823CD}"/>
              </a:ext>
            </a:extLst>
          </p:cNvPr>
          <p:cNvPicPr>
            <a:picLocks noGrp="1" noChangeAspect="1"/>
          </p:cNvPicPr>
          <p:nvPr>
            <p:ph type="pic" sz="quarter" idx="51"/>
          </p:nvPr>
        </p:nvPicPr>
        <p:blipFill>
          <a:blip r:embed="rId2"/>
          <a:srcRect/>
          <a:stretch/>
        </p:blipFill>
        <p:spPr>
          <a:xfrm>
            <a:off x="4769754" y="2143267"/>
            <a:ext cx="7365506" cy="2558374"/>
          </a:xfrm>
          <a:prstGeom prst="rect">
            <a:avLst/>
          </a:prstGeom>
        </p:spPr>
      </p:pic>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a:p>
        </p:txBody>
      </p:sp>
      <p:sp>
        <p:nvSpPr>
          <p:cNvPr id="5" name="Freeform: Shape 4">
            <a:extLst>
              <a:ext uri="{FF2B5EF4-FFF2-40B4-BE49-F238E27FC236}">
                <a16:creationId xmlns:a16="http://schemas.microsoft.com/office/drawing/2014/main" id="{2A6DAE3D-8DD1-1152-2F89-BF5ED0A0C9DC}"/>
              </a:ext>
              <a:ext uri="{C183D7F6-B498-43B3-948B-1728B52AA6E4}">
                <adec:decorative xmlns:adec="http://schemas.microsoft.com/office/drawing/2017/decorative" val="1"/>
              </a:ext>
            </a:extLst>
          </p:cNvPr>
          <p:cNvSpPr/>
          <p:nvPr/>
        </p:nvSpPr>
        <p:spPr>
          <a:xfrm>
            <a:off x="1654504" y="4875503"/>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AEC2D8"/>
          </a:solidFill>
          <a:ln w="19050" cap="flat" cmpd="sng" algn="ctr">
            <a:solidFill>
              <a:srgbClr val="AEC2D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Freeform: Shape 6">
            <a:extLst>
              <a:ext uri="{FF2B5EF4-FFF2-40B4-BE49-F238E27FC236}">
                <a16:creationId xmlns:a16="http://schemas.microsoft.com/office/drawing/2014/main" id="{1240B336-E32B-131B-6346-20F13971BCC6}"/>
              </a:ext>
              <a:ext uri="{C183D7F6-B498-43B3-948B-1728B52AA6E4}">
                <adec:decorative xmlns:adec="http://schemas.microsoft.com/office/drawing/2017/decorative" val="1"/>
              </a:ext>
            </a:extLst>
          </p:cNvPr>
          <p:cNvSpPr/>
          <p:nvPr/>
        </p:nvSpPr>
        <p:spPr>
          <a:xfrm>
            <a:off x="947678" y="536576"/>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4" name="Freeform: Shape 3">
            <a:extLst>
              <a:ext uri="{FF2B5EF4-FFF2-40B4-BE49-F238E27FC236}">
                <a16:creationId xmlns:a16="http://schemas.microsoft.com/office/drawing/2014/main" id="{24B31674-70EE-8A8B-5E60-0EB7BF0F90BA}"/>
              </a:ext>
              <a:ext uri="{C183D7F6-B498-43B3-948B-1728B52AA6E4}">
                <adec:decorative xmlns:adec="http://schemas.microsoft.com/office/drawing/2017/decorative" val="1"/>
              </a:ext>
            </a:extLst>
          </p:cNvPr>
          <p:cNvSpPr/>
          <p:nvPr/>
        </p:nvSpPr>
        <p:spPr>
          <a:xfrm>
            <a:off x="559162" y="5311301"/>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055315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235AC72-2A69-F409-9733-43504B0C45A5}"/>
              </a:ext>
              <a:ext uri="{C183D7F6-B498-43B3-948B-1728B52AA6E4}">
                <adec:decorative xmlns:adec="http://schemas.microsoft.com/office/drawing/2017/decorative" val="1"/>
              </a:ext>
            </a:extLst>
          </p:cNvPr>
          <p:cNvSpPr/>
          <p:nvPr/>
        </p:nvSpPr>
        <p:spPr>
          <a:xfrm>
            <a:off x="6999943" y="1173500"/>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5" name="Freeform: Shape 4">
            <a:extLst>
              <a:ext uri="{FF2B5EF4-FFF2-40B4-BE49-F238E27FC236}">
                <a16:creationId xmlns:a16="http://schemas.microsoft.com/office/drawing/2014/main" id="{7C741894-F709-C9EA-19E6-CAB78EFA901B}"/>
              </a:ext>
              <a:ext uri="{C183D7F6-B498-43B3-948B-1728B52AA6E4}">
                <adec:decorative xmlns:adec="http://schemas.microsoft.com/office/drawing/2017/decorative" val="1"/>
              </a:ext>
            </a:extLst>
          </p:cNvPr>
          <p:cNvSpPr/>
          <p:nvPr/>
        </p:nvSpPr>
        <p:spPr>
          <a:xfrm>
            <a:off x="8530329" y="1173500"/>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AEC2D8"/>
          </a:solidFill>
          <a:ln w="19050" cap="flat" cmpd="sng" algn="ctr">
            <a:solidFill>
              <a:srgbClr val="AEC2D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4" y="3435546"/>
            <a:ext cx="4260180" cy="1875756"/>
          </a:xfrm>
        </p:spPr>
        <p:txBody>
          <a:bodyPr/>
          <a:lstStyle/>
          <a:p>
            <a:pPr marL="285750" indent="-285750">
              <a:buFont typeface="Arial" panose="020B0604020202020204" pitchFamily="34" charset="0"/>
              <a:buChar char="•"/>
            </a:pPr>
            <a:r>
              <a:rPr lang="en-US"/>
              <a:t>As we can see checking accounts and saving accounts have numerous NAs</a:t>
            </a:r>
          </a:p>
        </p:txBody>
      </p:sp>
      <p:pic>
        <p:nvPicPr>
          <p:cNvPr id="8" name="Picture Placeholder 7">
            <a:extLst>
              <a:ext uri="{FF2B5EF4-FFF2-40B4-BE49-F238E27FC236}">
                <a16:creationId xmlns:a16="http://schemas.microsoft.com/office/drawing/2014/main" id="{EAC941BA-195E-39E5-558D-BA841A2823CD}"/>
              </a:ext>
            </a:extLst>
          </p:cNvPr>
          <p:cNvPicPr>
            <a:picLocks noGrp="1" noChangeAspect="1"/>
          </p:cNvPicPr>
          <p:nvPr>
            <p:ph type="pic" sz="quarter" idx="51"/>
          </p:nvPr>
        </p:nvPicPr>
        <p:blipFill>
          <a:blip r:embed="rId2"/>
          <a:srcRect/>
          <a:stretch/>
        </p:blipFill>
        <p:spPr>
          <a:xfrm>
            <a:off x="4769754" y="2143267"/>
            <a:ext cx="7365506" cy="2558374"/>
          </a:xfrm>
          <a:prstGeom prst="rect">
            <a:avLst/>
          </a:prstGeom>
        </p:spPr>
      </p:pic>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12</a:t>
            </a:fld>
            <a:endParaRPr lang="en-US" altLang="zh-CN"/>
          </a:p>
        </p:txBody>
      </p:sp>
      <p:sp>
        <p:nvSpPr>
          <p:cNvPr id="4" name="Freeform: Shape 3">
            <a:extLst>
              <a:ext uri="{FF2B5EF4-FFF2-40B4-BE49-F238E27FC236}">
                <a16:creationId xmlns:a16="http://schemas.microsoft.com/office/drawing/2014/main" id="{972C2383-3C0D-880A-7F4A-EDFFA4AD3F85}"/>
              </a:ext>
              <a:ext uri="{C183D7F6-B498-43B3-948B-1728B52AA6E4}">
                <adec:decorative xmlns:adec="http://schemas.microsoft.com/office/drawing/2017/decorative" val="1"/>
              </a:ext>
            </a:extLst>
          </p:cNvPr>
          <p:cNvSpPr/>
          <p:nvPr/>
        </p:nvSpPr>
        <p:spPr>
          <a:xfrm>
            <a:off x="7765136" y="86998"/>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AEC2D8"/>
          </a:solidFill>
          <a:ln w="19050" cap="flat" cmpd="sng" algn="ctr">
            <a:solidFill>
              <a:srgbClr val="AEC2D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9" name="Freeform: Shape 8">
            <a:extLst>
              <a:ext uri="{FF2B5EF4-FFF2-40B4-BE49-F238E27FC236}">
                <a16:creationId xmlns:a16="http://schemas.microsoft.com/office/drawing/2014/main" id="{9011B30B-946C-0A2F-B693-87DA38C9EEF4}"/>
              </a:ext>
              <a:ext uri="{C183D7F6-B498-43B3-948B-1728B52AA6E4}">
                <adec:decorative xmlns:adec="http://schemas.microsoft.com/office/drawing/2017/decorative" val="1"/>
              </a:ext>
            </a:extLst>
          </p:cNvPr>
          <p:cNvSpPr/>
          <p:nvPr/>
        </p:nvSpPr>
        <p:spPr>
          <a:xfrm>
            <a:off x="9278672" y="86997"/>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37205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a:xfrm>
            <a:off x="509574" y="350197"/>
            <a:ext cx="5117162" cy="1122100"/>
          </a:xfrm>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3" y="1472296"/>
            <a:ext cx="6601345" cy="1122100"/>
          </a:xfrm>
        </p:spPr>
        <p:txBody>
          <a:bodyPr/>
          <a:lstStyle/>
          <a:p>
            <a:pPr marL="285750" indent="-285750">
              <a:buFont typeface="Arial" panose="020B0604020202020204" pitchFamily="34" charset="0"/>
              <a:buChar char="•"/>
            </a:pPr>
            <a:r>
              <a:rPr lang="en-US"/>
              <a:t>Skimming the data set we see…</a:t>
            </a:r>
          </a:p>
          <a:p>
            <a:pPr marL="285750" indent="-285750">
              <a:buFont typeface="Arial" panose="020B0604020202020204" pitchFamily="34" charset="0"/>
              <a:buChar char="•"/>
            </a:pPr>
            <a:r>
              <a:rPr lang="en-US" i="1" err="1"/>
              <a:t>Saving_accounts</a:t>
            </a:r>
            <a:r>
              <a:rPr lang="en-US" i="1"/>
              <a:t> </a:t>
            </a:r>
            <a:r>
              <a:rPr lang="en-US"/>
              <a:t>has 183 NAs and </a:t>
            </a:r>
            <a:r>
              <a:rPr lang="en-US" i="1" err="1"/>
              <a:t>Checking_accounts</a:t>
            </a:r>
            <a:r>
              <a:rPr lang="en-US"/>
              <a:t> has 394 NAs</a:t>
            </a:r>
          </a:p>
        </p:txBody>
      </p:sp>
      <p:pic>
        <p:nvPicPr>
          <p:cNvPr id="8" name="Picture Placeholder 7">
            <a:extLst>
              <a:ext uri="{FF2B5EF4-FFF2-40B4-BE49-F238E27FC236}">
                <a16:creationId xmlns:a16="http://schemas.microsoft.com/office/drawing/2014/main" id="{EAC941BA-195E-39E5-558D-BA841A2823CD}"/>
              </a:ext>
            </a:extLst>
          </p:cNvPr>
          <p:cNvPicPr>
            <a:picLocks noGrp="1" noChangeAspect="1"/>
          </p:cNvPicPr>
          <p:nvPr>
            <p:ph type="pic" sz="quarter" idx="51"/>
          </p:nvPr>
        </p:nvPicPr>
        <p:blipFill>
          <a:blip r:embed="rId2"/>
          <a:srcRect/>
          <a:stretch/>
        </p:blipFill>
        <p:spPr>
          <a:xfrm>
            <a:off x="1055693" y="2733706"/>
            <a:ext cx="10080613" cy="3054251"/>
          </a:xfrm>
          <a:prstGeom prst="rect">
            <a:avLst/>
          </a:prstGeom>
        </p:spPr>
      </p:pic>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13</a:t>
            </a:fld>
            <a:endParaRPr lang="en-US" altLang="zh-CN"/>
          </a:p>
        </p:txBody>
      </p:sp>
      <p:sp>
        <p:nvSpPr>
          <p:cNvPr id="4" name="Freeform: Shape 3">
            <a:extLst>
              <a:ext uri="{FF2B5EF4-FFF2-40B4-BE49-F238E27FC236}">
                <a16:creationId xmlns:a16="http://schemas.microsoft.com/office/drawing/2014/main" id="{CEDE632F-708A-BFEC-7BA2-1DCF6F05F4A6}"/>
              </a:ext>
              <a:ext uri="{C183D7F6-B498-43B3-948B-1728B52AA6E4}">
                <adec:decorative xmlns:adec="http://schemas.microsoft.com/office/drawing/2017/decorative" val="1"/>
              </a:ext>
            </a:extLst>
          </p:cNvPr>
          <p:cNvSpPr/>
          <p:nvPr/>
        </p:nvSpPr>
        <p:spPr>
          <a:xfrm>
            <a:off x="9278672" y="86997"/>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5" name="Freeform: Shape 4">
            <a:extLst>
              <a:ext uri="{FF2B5EF4-FFF2-40B4-BE49-F238E27FC236}">
                <a16:creationId xmlns:a16="http://schemas.microsoft.com/office/drawing/2014/main" id="{700DBA94-36A9-4572-70E3-12DB6DDCECCF}"/>
              </a:ext>
              <a:ext uri="{C183D7F6-B498-43B3-948B-1728B52AA6E4}">
                <adec:decorative xmlns:adec="http://schemas.microsoft.com/office/drawing/2017/decorative" val="1"/>
              </a:ext>
            </a:extLst>
          </p:cNvPr>
          <p:cNvSpPr/>
          <p:nvPr/>
        </p:nvSpPr>
        <p:spPr>
          <a:xfrm>
            <a:off x="7765136" y="86998"/>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Freeform: Shape 6">
            <a:extLst>
              <a:ext uri="{FF2B5EF4-FFF2-40B4-BE49-F238E27FC236}">
                <a16:creationId xmlns:a16="http://schemas.microsoft.com/office/drawing/2014/main" id="{C03B6960-867D-F05F-B982-99D90B83865C}"/>
              </a:ext>
              <a:ext uri="{C183D7F6-B498-43B3-948B-1728B52AA6E4}">
                <adec:decorative xmlns:adec="http://schemas.microsoft.com/office/drawing/2017/decorative" val="1"/>
              </a:ext>
            </a:extLst>
          </p:cNvPr>
          <p:cNvSpPr/>
          <p:nvPr/>
        </p:nvSpPr>
        <p:spPr>
          <a:xfrm>
            <a:off x="8530329" y="1173500"/>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9" name="Freeform: Shape 8">
            <a:extLst>
              <a:ext uri="{FF2B5EF4-FFF2-40B4-BE49-F238E27FC236}">
                <a16:creationId xmlns:a16="http://schemas.microsoft.com/office/drawing/2014/main" id="{3A0DE053-31A2-8ED9-2505-0981093133E1}"/>
              </a:ext>
              <a:ext uri="{C183D7F6-B498-43B3-948B-1728B52AA6E4}">
                <adec:decorative xmlns:adec="http://schemas.microsoft.com/office/drawing/2017/decorative" val="1"/>
              </a:ext>
            </a:extLst>
          </p:cNvPr>
          <p:cNvSpPr/>
          <p:nvPr/>
        </p:nvSpPr>
        <p:spPr>
          <a:xfrm>
            <a:off x="6999943" y="1173500"/>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87438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4D614047-D926-8E4B-2040-C9F05780F34E}"/>
              </a:ext>
              <a:ext uri="{C183D7F6-B498-43B3-948B-1728B52AA6E4}">
                <adec:decorative xmlns:adec="http://schemas.microsoft.com/office/drawing/2017/decorative" val="1"/>
              </a:ext>
            </a:extLst>
          </p:cNvPr>
          <p:cNvSpPr/>
          <p:nvPr/>
        </p:nvSpPr>
        <p:spPr>
          <a:xfrm>
            <a:off x="1654504" y="4875503"/>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AEC2D8"/>
          </a:solidFill>
          <a:ln w="19050" cap="flat" cmpd="sng" algn="ctr">
            <a:solidFill>
              <a:srgbClr val="AEC2D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a:xfrm>
            <a:off x="252970" y="352303"/>
            <a:ext cx="5117162" cy="1325563"/>
          </a:xfrm>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252970" y="1227367"/>
            <a:ext cx="4260180" cy="562522"/>
          </a:xfrm>
        </p:spPr>
        <p:txBody>
          <a:bodyPr/>
          <a:lstStyle/>
          <a:p>
            <a:pPr marL="285750" indent="-285750">
              <a:buFont typeface="Arial" panose="020B0604020202020204" pitchFamily="34" charset="0"/>
              <a:buChar char="•"/>
            </a:pPr>
            <a:r>
              <a:rPr lang="en-US"/>
              <a:t>We replace the NAs with “none”</a:t>
            </a:r>
          </a:p>
        </p:txBody>
      </p:sp>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14</a:t>
            </a:fld>
            <a:endParaRPr lang="en-US" altLang="zh-CN"/>
          </a:p>
        </p:txBody>
      </p:sp>
      <p:pic>
        <p:nvPicPr>
          <p:cNvPr id="9" name="Picture Placeholder 8" descr="Text&#10;&#10;Description automatically generated">
            <a:extLst>
              <a:ext uri="{FF2B5EF4-FFF2-40B4-BE49-F238E27FC236}">
                <a16:creationId xmlns:a16="http://schemas.microsoft.com/office/drawing/2014/main" id="{38BE6CCA-486B-D6CA-8E38-7071F185C21B}"/>
              </a:ext>
            </a:extLst>
          </p:cNvPr>
          <p:cNvPicPr>
            <a:picLocks noGrp="1" noChangeAspect="1"/>
          </p:cNvPicPr>
          <p:nvPr>
            <p:ph type="pic" sz="quarter" idx="51"/>
          </p:nvPr>
        </p:nvPicPr>
        <p:blipFill>
          <a:blip r:embed="rId2"/>
          <a:stretch>
            <a:fillRect/>
          </a:stretch>
        </p:blipFill>
        <p:spPr>
          <a:xfrm>
            <a:off x="748895" y="2033081"/>
            <a:ext cx="10694210" cy="3241486"/>
          </a:xfrm>
          <a:prstGeom prst="rect">
            <a:avLst/>
          </a:prstGeom>
        </p:spPr>
      </p:pic>
      <p:sp>
        <p:nvSpPr>
          <p:cNvPr id="4" name="Freeform: Shape 3">
            <a:extLst>
              <a:ext uri="{FF2B5EF4-FFF2-40B4-BE49-F238E27FC236}">
                <a16:creationId xmlns:a16="http://schemas.microsoft.com/office/drawing/2014/main" id="{6A63EB36-18F4-2ED8-59EC-08A14016D19D}"/>
              </a:ext>
              <a:ext uri="{C183D7F6-B498-43B3-948B-1728B52AA6E4}">
                <adec:decorative xmlns:adec="http://schemas.microsoft.com/office/drawing/2017/decorative" val="1"/>
              </a:ext>
            </a:extLst>
          </p:cNvPr>
          <p:cNvSpPr/>
          <p:nvPr/>
        </p:nvSpPr>
        <p:spPr>
          <a:xfrm>
            <a:off x="8963269" y="166211"/>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Freeform: Shape 6">
            <a:extLst>
              <a:ext uri="{FF2B5EF4-FFF2-40B4-BE49-F238E27FC236}">
                <a16:creationId xmlns:a16="http://schemas.microsoft.com/office/drawing/2014/main" id="{EE4D14A4-0F02-59C4-66D9-BD20D7AB4066}"/>
              </a:ext>
              <a:ext uri="{C183D7F6-B498-43B3-948B-1728B52AA6E4}">
                <adec:decorative xmlns:adec="http://schemas.microsoft.com/office/drawing/2017/decorative" val="1"/>
              </a:ext>
            </a:extLst>
          </p:cNvPr>
          <p:cNvSpPr/>
          <p:nvPr/>
        </p:nvSpPr>
        <p:spPr>
          <a:xfrm>
            <a:off x="559162" y="5311301"/>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53099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D883D685-A915-F117-15B9-EEC001F999C5}"/>
              </a:ext>
              <a:ext uri="{C183D7F6-B498-43B3-948B-1728B52AA6E4}">
                <adec:decorative xmlns:adec="http://schemas.microsoft.com/office/drawing/2017/decorative" val="1"/>
              </a:ext>
            </a:extLst>
          </p:cNvPr>
          <p:cNvSpPr/>
          <p:nvPr/>
        </p:nvSpPr>
        <p:spPr>
          <a:xfrm>
            <a:off x="559162" y="5311301"/>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5" name="Freeform: Shape 4">
            <a:extLst>
              <a:ext uri="{FF2B5EF4-FFF2-40B4-BE49-F238E27FC236}">
                <a16:creationId xmlns:a16="http://schemas.microsoft.com/office/drawing/2014/main" id="{C1A1297F-F910-45F3-AE02-44A3BAEE2C2A}"/>
              </a:ext>
              <a:ext uri="{C183D7F6-B498-43B3-948B-1728B52AA6E4}">
                <adec:decorative xmlns:adec="http://schemas.microsoft.com/office/drawing/2017/decorative" val="1"/>
              </a:ext>
            </a:extLst>
          </p:cNvPr>
          <p:cNvSpPr/>
          <p:nvPr/>
        </p:nvSpPr>
        <p:spPr>
          <a:xfrm>
            <a:off x="1654504" y="4875503"/>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a:xfrm>
            <a:off x="509574" y="350197"/>
            <a:ext cx="5117162" cy="1122100"/>
          </a:xfrm>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3" y="1472296"/>
            <a:ext cx="6601345" cy="1122100"/>
          </a:xfrm>
        </p:spPr>
        <p:txBody>
          <a:bodyPr/>
          <a:lstStyle/>
          <a:p>
            <a:pPr marL="285750" indent="-285750">
              <a:buFont typeface="Arial" panose="020B0604020202020204" pitchFamily="34" charset="0"/>
              <a:buChar char="•"/>
            </a:pPr>
            <a:r>
              <a:rPr lang="en-US"/>
              <a:t>We see Age has a mean of 35.54 and a </a:t>
            </a:r>
            <a:r>
              <a:rPr lang="en-US" err="1"/>
              <a:t>s.d.</a:t>
            </a:r>
            <a:r>
              <a:rPr lang="en-US"/>
              <a:t> of 11.37</a:t>
            </a:r>
          </a:p>
          <a:p>
            <a:pPr marL="285750" indent="-285750">
              <a:buFont typeface="Arial" panose="020B0604020202020204" pitchFamily="34" charset="0"/>
              <a:buChar char="•"/>
            </a:pPr>
            <a:r>
              <a:rPr lang="en-US" err="1"/>
              <a:t>Credit_amount</a:t>
            </a:r>
            <a:r>
              <a:rPr lang="en-US"/>
              <a:t> with a mean of 3271.25 and a </a:t>
            </a:r>
            <a:r>
              <a:rPr lang="en-US" err="1"/>
              <a:t>s.d.</a:t>
            </a:r>
            <a:r>
              <a:rPr lang="en-US"/>
              <a:t> of 2822.73</a:t>
            </a:r>
          </a:p>
          <a:p>
            <a:pPr marL="285750" indent="-285750">
              <a:buFont typeface="Arial" panose="020B0604020202020204" pitchFamily="34" charset="0"/>
              <a:buChar char="•"/>
            </a:pPr>
            <a:r>
              <a:rPr lang="en-US"/>
              <a:t>Duration has a mean of 20.9 and a </a:t>
            </a:r>
            <a:r>
              <a:rPr lang="en-US" err="1"/>
              <a:t>s.d.</a:t>
            </a:r>
            <a:r>
              <a:rPr lang="en-US"/>
              <a:t> of 12.05</a:t>
            </a:r>
          </a:p>
        </p:txBody>
      </p:sp>
      <p:pic>
        <p:nvPicPr>
          <p:cNvPr id="8" name="Picture Placeholder 7">
            <a:extLst>
              <a:ext uri="{FF2B5EF4-FFF2-40B4-BE49-F238E27FC236}">
                <a16:creationId xmlns:a16="http://schemas.microsoft.com/office/drawing/2014/main" id="{EAC941BA-195E-39E5-558D-BA841A2823CD}"/>
              </a:ext>
            </a:extLst>
          </p:cNvPr>
          <p:cNvPicPr>
            <a:picLocks noGrp="1" noChangeAspect="1"/>
          </p:cNvPicPr>
          <p:nvPr>
            <p:ph type="pic" sz="quarter" idx="51"/>
          </p:nvPr>
        </p:nvPicPr>
        <p:blipFill rotWithShape="1">
          <a:blip r:embed="rId2"/>
          <a:srcRect t="14643"/>
          <a:stretch/>
        </p:blipFill>
        <p:spPr>
          <a:xfrm>
            <a:off x="1055693" y="2999539"/>
            <a:ext cx="10080613" cy="2607012"/>
          </a:xfrm>
          <a:prstGeom prst="rect">
            <a:avLst/>
          </a:prstGeom>
        </p:spPr>
      </p:pic>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15</a:t>
            </a:fld>
            <a:endParaRPr lang="en-US" altLang="zh-CN"/>
          </a:p>
        </p:txBody>
      </p:sp>
      <p:sp>
        <p:nvSpPr>
          <p:cNvPr id="7" name="Freeform: Shape 6">
            <a:extLst>
              <a:ext uri="{FF2B5EF4-FFF2-40B4-BE49-F238E27FC236}">
                <a16:creationId xmlns:a16="http://schemas.microsoft.com/office/drawing/2014/main" id="{321A0BDD-6CF4-7C40-D69B-E616F9DE2DEC}"/>
              </a:ext>
              <a:ext uri="{C183D7F6-B498-43B3-948B-1728B52AA6E4}">
                <adec:decorative xmlns:adec="http://schemas.microsoft.com/office/drawing/2017/decorative" val="1"/>
              </a:ext>
            </a:extLst>
          </p:cNvPr>
          <p:cNvSpPr/>
          <p:nvPr/>
        </p:nvSpPr>
        <p:spPr>
          <a:xfrm>
            <a:off x="8963269" y="166211"/>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AEC2D8"/>
          </a:solidFill>
          <a:ln w="19050" cap="flat" cmpd="sng" algn="ctr">
            <a:solidFill>
              <a:srgbClr val="AEC2D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367521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B2986A4-A0E3-4019-CAC7-F968A79AA38C}"/>
              </a:ext>
              <a:ext uri="{C183D7F6-B498-43B3-948B-1728B52AA6E4}">
                <adec:decorative xmlns:adec="http://schemas.microsoft.com/office/drawing/2017/decorative" val="1"/>
              </a:ext>
            </a:extLst>
          </p:cNvPr>
          <p:cNvSpPr/>
          <p:nvPr/>
        </p:nvSpPr>
        <p:spPr>
          <a:xfrm>
            <a:off x="784650" y="4714496"/>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a:xfrm>
            <a:off x="509574" y="350197"/>
            <a:ext cx="5117162" cy="1122100"/>
          </a:xfrm>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3" y="1472295"/>
            <a:ext cx="4504229" cy="1864291"/>
          </a:xfrm>
        </p:spPr>
        <p:txBody>
          <a:bodyPr/>
          <a:lstStyle/>
          <a:p>
            <a:pPr marL="285750" indent="-285750">
              <a:buFont typeface="Arial" panose="020B0604020202020204" pitchFamily="34" charset="0"/>
              <a:buChar char="•"/>
            </a:pPr>
            <a:r>
              <a:rPr lang="en-US"/>
              <a:t>Here we see the Risk variable, our response variable, and the distribution of responses</a:t>
            </a:r>
          </a:p>
          <a:p>
            <a:pPr marL="285750" indent="-285750">
              <a:buFont typeface="Arial" panose="020B0604020202020204" pitchFamily="34" charset="0"/>
              <a:buChar char="•"/>
            </a:pPr>
            <a:r>
              <a:rPr lang="en-US"/>
              <a:t>Data set is unbalanced</a:t>
            </a:r>
          </a:p>
          <a:p>
            <a:pPr marL="285750" indent="-285750">
              <a:buFont typeface="Arial" panose="020B0604020202020204" pitchFamily="34" charset="0"/>
              <a:buChar char="•"/>
            </a:pPr>
            <a:endParaRPr lang="en-US"/>
          </a:p>
        </p:txBody>
      </p:sp>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16</a:t>
            </a:fld>
            <a:endParaRPr lang="en-US" altLang="zh-CN"/>
          </a:p>
        </p:txBody>
      </p:sp>
      <p:pic>
        <p:nvPicPr>
          <p:cNvPr id="11" name="Picture Placeholder 10" descr="Chart, bar chart&#10;&#10;Description automatically generated">
            <a:extLst>
              <a:ext uri="{FF2B5EF4-FFF2-40B4-BE49-F238E27FC236}">
                <a16:creationId xmlns:a16="http://schemas.microsoft.com/office/drawing/2014/main" id="{62059D3F-F1E5-1C8C-EF60-B57579D4BB37}"/>
              </a:ext>
            </a:extLst>
          </p:cNvPr>
          <p:cNvPicPr>
            <a:picLocks noGrp="1" noChangeAspect="1"/>
          </p:cNvPicPr>
          <p:nvPr>
            <p:ph type="pic" sz="quarter" idx="51"/>
          </p:nvPr>
        </p:nvPicPr>
        <p:blipFill rotWithShape="1">
          <a:blip r:embed="rId2"/>
          <a:srcRect r="12213"/>
          <a:stretch/>
        </p:blipFill>
        <p:spPr>
          <a:xfrm>
            <a:off x="6096000" y="1472296"/>
            <a:ext cx="5117162" cy="4195474"/>
          </a:xfrm>
          <a:prstGeom prst="rect">
            <a:avLst/>
          </a:prstGeom>
        </p:spPr>
      </p:pic>
      <p:pic>
        <p:nvPicPr>
          <p:cNvPr id="12" name="Picture Placeholder 9">
            <a:extLst>
              <a:ext uri="{FF2B5EF4-FFF2-40B4-BE49-F238E27FC236}">
                <a16:creationId xmlns:a16="http://schemas.microsoft.com/office/drawing/2014/main" id="{CFA16FDF-815D-82DE-0B7D-770196EB2C96}"/>
              </a:ext>
            </a:extLst>
          </p:cNvPr>
          <p:cNvPicPr>
            <a:picLocks noChangeAspect="1"/>
          </p:cNvPicPr>
          <p:nvPr/>
        </p:nvPicPr>
        <p:blipFill>
          <a:blip r:embed="rId3"/>
          <a:stretch/>
        </p:blipFill>
        <p:spPr>
          <a:xfrm>
            <a:off x="1856099" y="3429000"/>
            <a:ext cx="2424111" cy="1599151"/>
          </a:xfrm>
          <a:prstGeom prst="rect">
            <a:avLst/>
          </a:prstGeom>
          <a:noFill/>
        </p:spPr>
      </p:pic>
      <p:sp>
        <p:nvSpPr>
          <p:cNvPr id="4" name="Freeform: Shape 3">
            <a:extLst>
              <a:ext uri="{FF2B5EF4-FFF2-40B4-BE49-F238E27FC236}">
                <a16:creationId xmlns:a16="http://schemas.microsoft.com/office/drawing/2014/main" id="{B52A77A3-7363-B87A-4A66-5096A6C0BC8A}"/>
              </a:ext>
              <a:ext uri="{C183D7F6-B498-43B3-948B-1728B52AA6E4}">
                <adec:decorative xmlns:adec="http://schemas.microsoft.com/office/drawing/2017/decorative" val="1"/>
              </a:ext>
            </a:extLst>
          </p:cNvPr>
          <p:cNvSpPr/>
          <p:nvPr/>
        </p:nvSpPr>
        <p:spPr>
          <a:xfrm>
            <a:off x="0" y="5836594"/>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5" name="Freeform: Shape 4">
            <a:extLst>
              <a:ext uri="{FF2B5EF4-FFF2-40B4-BE49-F238E27FC236}">
                <a16:creationId xmlns:a16="http://schemas.microsoft.com/office/drawing/2014/main" id="{B1FBE13D-997E-AF5B-D8C1-22588D1E07BB}"/>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765194" y="4714496"/>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9" name="Freeform: Shape 8">
            <a:extLst>
              <a:ext uri="{FF2B5EF4-FFF2-40B4-BE49-F238E27FC236}">
                <a16:creationId xmlns:a16="http://schemas.microsoft.com/office/drawing/2014/main" id="{EDA192B1-445E-16F3-5D67-B64C10B9BCAB}"/>
              </a:ext>
              <a:ext uri="{C183D7F6-B498-43B3-948B-1728B52AA6E4}">
                <adec:decorative xmlns:adec="http://schemas.microsoft.com/office/drawing/2017/decorative" val="1"/>
              </a:ext>
            </a:extLst>
          </p:cNvPr>
          <p:cNvSpPr/>
          <p:nvPr/>
        </p:nvSpPr>
        <p:spPr>
          <a:xfrm>
            <a:off x="1569300" y="5836592"/>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44195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4" y="3435546"/>
            <a:ext cx="3906783" cy="2127054"/>
          </a:xfrm>
        </p:spPr>
        <p:txBody>
          <a:bodyPr/>
          <a:lstStyle/>
          <a:p>
            <a:pPr marL="285750" indent="-285750">
              <a:buFont typeface="Arial" panose="020B0604020202020204" pitchFamily="34" charset="0"/>
              <a:buChar char="•"/>
            </a:pPr>
            <a:r>
              <a:rPr lang="en-US"/>
              <a:t>We see from the correlation matrix Duration and Credit_amount have the highest correlation</a:t>
            </a:r>
          </a:p>
        </p:txBody>
      </p:sp>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17</a:t>
            </a:fld>
            <a:endParaRPr lang="en-US" altLang="zh-CN"/>
          </a:p>
        </p:txBody>
      </p:sp>
      <p:pic>
        <p:nvPicPr>
          <p:cNvPr id="9" name="Picture Placeholder 8" descr="A picture containing chart&#10;&#10;Description automatically generated">
            <a:extLst>
              <a:ext uri="{FF2B5EF4-FFF2-40B4-BE49-F238E27FC236}">
                <a16:creationId xmlns:a16="http://schemas.microsoft.com/office/drawing/2014/main" id="{333B6B6F-C5D0-A29B-74C3-06F0A85BCA6C}"/>
              </a:ext>
            </a:extLst>
          </p:cNvPr>
          <p:cNvPicPr>
            <a:picLocks noGrp="1" noChangeAspect="1"/>
          </p:cNvPicPr>
          <p:nvPr>
            <p:ph type="pic" sz="quarter" idx="51"/>
          </p:nvPr>
        </p:nvPicPr>
        <p:blipFill>
          <a:blip r:embed="rId2"/>
          <a:stretch>
            <a:fillRect/>
          </a:stretch>
        </p:blipFill>
        <p:spPr>
          <a:xfrm>
            <a:off x="4601182" y="988821"/>
            <a:ext cx="6721769" cy="5229099"/>
          </a:xfrm>
          <a:prstGeom prst="rect">
            <a:avLst/>
          </a:prstGeom>
        </p:spPr>
      </p:pic>
      <p:sp>
        <p:nvSpPr>
          <p:cNvPr id="4" name="Freeform: Shape 3">
            <a:extLst>
              <a:ext uri="{FF2B5EF4-FFF2-40B4-BE49-F238E27FC236}">
                <a16:creationId xmlns:a16="http://schemas.microsoft.com/office/drawing/2014/main" id="{CC413B05-2904-9165-57D3-F56B148A64D1}"/>
              </a:ext>
              <a:ext uri="{C183D7F6-B498-43B3-948B-1728B52AA6E4}">
                <adec:decorative xmlns:adec="http://schemas.microsoft.com/office/drawing/2017/decorative" val="1"/>
              </a:ext>
            </a:extLst>
          </p:cNvPr>
          <p:cNvSpPr/>
          <p:nvPr/>
        </p:nvSpPr>
        <p:spPr>
          <a:xfrm>
            <a:off x="1607257" y="47828"/>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5" name="Freeform: Shape 4">
            <a:extLst>
              <a:ext uri="{FF2B5EF4-FFF2-40B4-BE49-F238E27FC236}">
                <a16:creationId xmlns:a16="http://schemas.microsoft.com/office/drawing/2014/main" id="{F131A658-DED2-D15F-F14D-FEB22120F9C0}"/>
              </a:ext>
              <a:ext uri="{C183D7F6-B498-43B3-948B-1728B52AA6E4}">
                <adec:decorative xmlns:adec="http://schemas.microsoft.com/office/drawing/2017/decorative" val="1"/>
              </a:ext>
            </a:extLst>
          </p:cNvPr>
          <p:cNvSpPr/>
          <p:nvPr/>
        </p:nvSpPr>
        <p:spPr>
          <a:xfrm>
            <a:off x="2388293" y="1192220"/>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Freeform: Shape 6">
            <a:extLst>
              <a:ext uri="{FF2B5EF4-FFF2-40B4-BE49-F238E27FC236}">
                <a16:creationId xmlns:a16="http://schemas.microsoft.com/office/drawing/2014/main" id="{9B75E004-2170-C3A5-4106-4935B780E8B7}"/>
              </a:ext>
              <a:ext uri="{C183D7F6-B498-43B3-948B-1728B52AA6E4}">
                <adec:decorative xmlns:adec="http://schemas.microsoft.com/office/drawing/2017/decorative" val="1"/>
              </a:ext>
            </a:extLst>
          </p:cNvPr>
          <p:cNvSpPr/>
          <p:nvPr/>
        </p:nvSpPr>
        <p:spPr>
          <a:xfrm>
            <a:off x="1049314" y="5135394"/>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AEC2D8"/>
          </a:solidFill>
          <a:ln w="19050" cap="flat" cmpd="sng" algn="ctr">
            <a:solidFill>
              <a:srgbClr val="AEC2D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7114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4" y="3435546"/>
            <a:ext cx="3761798" cy="2127054"/>
          </a:xfrm>
        </p:spPr>
        <p:txBody>
          <a:bodyPr/>
          <a:lstStyle/>
          <a:p>
            <a:pPr marL="285750" indent="-285750">
              <a:buFont typeface="Arial" panose="020B0604020202020204" pitchFamily="34" charset="0"/>
              <a:buChar char="•"/>
            </a:pPr>
            <a:r>
              <a:rPr lang="en-US"/>
              <a:t>Constructing the </a:t>
            </a:r>
            <a:r>
              <a:rPr lang="en-US" err="1"/>
              <a:t>barplot</a:t>
            </a:r>
            <a:r>
              <a:rPr lang="en-US"/>
              <a:t> and grouping by sex reveals males with a greater good risk and higher bad risk than females</a:t>
            </a:r>
          </a:p>
        </p:txBody>
      </p:sp>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18</a:t>
            </a:fld>
            <a:endParaRPr lang="en-US" altLang="zh-CN"/>
          </a:p>
        </p:txBody>
      </p:sp>
      <p:pic>
        <p:nvPicPr>
          <p:cNvPr id="9" name="Picture Placeholder 8">
            <a:extLst>
              <a:ext uri="{FF2B5EF4-FFF2-40B4-BE49-F238E27FC236}">
                <a16:creationId xmlns:a16="http://schemas.microsoft.com/office/drawing/2014/main" id="{333B6B6F-C5D0-A29B-74C3-06F0A85BCA6C}"/>
              </a:ext>
            </a:extLst>
          </p:cNvPr>
          <p:cNvPicPr>
            <a:picLocks noGrp="1" noChangeAspect="1"/>
          </p:cNvPicPr>
          <p:nvPr>
            <p:ph type="pic" sz="quarter" idx="51"/>
          </p:nvPr>
        </p:nvPicPr>
        <p:blipFill>
          <a:blip r:embed="rId2"/>
          <a:srcRect/>
          <a:stretch/>
        </p:blipFill>
        <p:spPr>
          <a:xfrm>
            <a:off x="4601182" y="988821"/>
            <a:ext cx="6721769" cy="5229099"/>
          </a:xfrm>
          <a:prstGeom prst="rect">
            <a:avLst/>
          </a:prstGeom>
        </p:spPr>
      </p:pic>
      <p:sp>
        <p:nvSpPr>
          <p:cNvPr id="4" name="Freeform: Shape 3">
            <a:extLst>
              <a:ext uri="{FF2B5EF4-FFF2-40B4-BE49-F238E27FC236}">
                <a16:creationId xmlns:a16="http://schemas.microsoft.com/office/drawing/2014/main" id="{11533D0E-9F89-A02C-99AA-B9BF9DFBC989}"/>
              </a:ext>
              <a:ext uri="{C183D7F6-B498-43B3-948B-1728B52AA6E4}">
                <adec:decorative xmlns:adec="http://schemas.microsoft.com/office/drawing/2017/decorative" val="1"/>
              </a:ext>
            </a:extLst>
          </p:cNvPr>
          <p:cNvSpPr/>
          <p:nvPr/>
        </p:nvSpPr>
        <p:spPr>
          <a:xfrm>
            <a:off x="1758335" y="5911836"/>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5" name="Freeform: Shape 4">
            <a:extLst>
              <a:ext uri="{FF2B5EF4-FFF2-40B4-BE49-F238E27FC236}">
                <a16:creationId xmlns:a16="http://schemas.microsoft.com/office/drawing/2014/main" id="{242C2D7B-3409-B0BE-805E-82CA84D2A2CE}"/>
              </a:ext>
              <a:ext uri="{C183D7F6-B498-43B3-948B-1728B52AA6E4}">
                <adec:decorative xmlns:adec="http://schemas.microsoft.com/office/drawing/2017/decorative" val="1"/>
              </a:ext>
            </a:extLst>
          </p:cNvPr>
          <p:cNvSpPr/>
          <p:nvPr/>
        </p:nvSpPr>
        <p:spPr>
          <a:xfrm>
            <a:off x="976822" y="4755202"/>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Freeform: Shape 6">
            <a:extLst>
              <a:ext uri="{FF2B5EF4-FFF2-40B4-BE49-F238E27FC236}">
                <a16:creationId xmlns:a16="http://schemas.microsoft.com/office/drawing/2014/main" id="{B2C6989A-5AC4-1D92-8DB6-5D498EE5F9E0}"/>
              </a:ext>
              <a:ext uri="{C183D7F6-B498-43B3-948B-1728B52AA6E4}">
                <adec:decorative xmlns:adec="http://schemas.microsoft.com/office/drawing/2017/decorative" val="1"/>
              </a:ext>
            </a:extLst>
          </p:cNvPr>
          <p:cNvSpPr/>
          <p:nvPr/>
        </p:nvSpPr>
        <p:spPr>
          <a:xfrm>
            <a:off x="2388293" y="1192220"/>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667116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41291F2-F993-0394-F0A2-EED323B25525}"/>
              </a:ext>
              <a:ext uri="{C183D7F6-B498-43B3-948B-1728B52AA6E4}">
                <adec:decorative xmlns:adec="http://schemas.microsoft.com/office/drawing/2017/decorative" val="1"/>
              </a:ext>
            </a:extLst>
          </p:cNvPr>
          <p:cNvSpPr/>
          <p:nvPr/>
        </p:nvSpPr>
        <p:spPr>
          <a:xfrm>
            <a:off x="10129428" y="1396892"/>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Freeform: Shape 6">
            <a:extLst>
              <a:ext uri="{FF2B5EF4-FFF2-40B4-BE49-F238E27FC236}">
                <a16:creationId xmlns:a16="http://schemas.microsoft.com/office/drawing/2014/main" id="{0014461A-B425-59D2-899A-8A3703660E05}"/>
              </a:ext>
              <a:ext uri="{C183D7F6-B498-43B3-948B-1728B52AA6E4}">
                <adec:decorative xmlns:adec="http://schemas.microsoft.com/office/drawing/2017/decorative" val="1"/>
              </a:ext>
            </a:extLst>
          </p:cNvPr>
          <p:cNvSpPr/>
          <p:nvPr/>
        </p:nvSpPr>
        <p:spPr>
          <a:xfrm>
            <a:off x="10920452" y="274955"/>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4" y="3435546"/>
            <a:ext cx="3761798" cy="2127054"/>
          </a:xfrm>
        </p:spPr>
        <p:txBody>
          <a:bodyPr/>
          <a:lstStyle/>
          <a:p>
            <a:pPr marL="285750" indent="-285750">
              <a:buFont typeface="Arial" panose="020B0604020202020204" pitchFamily="34" charset="0"/>
              <a:buChar char="•"/>
            </a:pPr>
            <a:r>
              <a:rPr lang="en-US"/>
              <a:t>Radio/TV and Car make up a significant proportion of bank loans. </a:t>
            </a:r>
          </a:p>
          <a:p>
            <a:pPr marL="285750" indent="-285750">
              <a:buFont typeface="Arial" panose="020B0604020202020204" pitchFamily="34" charset="0"/>
              <a:buChar char="•"/>
            </a:pPr>
            <a:r>
              <a:rPr lang="en-US"/>
              <a:t>Car loans have the highest bad risk and highest good risk</a:t>
            </a:r>
          </a:p>
        </p:txBody>
      </p:sp>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19</a:t>
            </a:fld>
            <a:endParaRPr lang="en-US" altLang="zh-CN"/>
          </a:p>
        </p:txBody>
      </p:sp>
      <p:pic>
        <p:nvPicPr>
          <p:cNvPr id="9" name="Picture Placeholder 8">
            <a:extLst>
              <a:ext uri="{FF2B5EF4-FFF2-40B4-BE49-F238E27FC236}">
                <a16:creationId xmlns:a16="http://schemas.microsoft.com/office/drawing/2014/main" id="{333B6B6F-C5D0-A29B-74C3-06F0A85BCA6C}"/>
              </a:ext>
            </a:extLst>
          </p:cNvPr>
          <p:cNvPicPr>
            <a:picLocks noGrp="1" noChangeAspect="1"/>
          </p:cNvPicPr>
          <p:nvPr>
            <p:ph type="pic" sz="quarter" idx="51"/>
          </p:nvPr>
        </p:nvPicPr>
        <p:blipFill rotWithShape="1">
          <a:blip r:embed="rId2"/>
          <a:srcRect b="84579"/>
          <a:stretch/>
        </p:blipFill>
        <p:spPr>
          <a:xfrm>
            <a:off x="4559745" y="1070024"/>
            <a:ext cx="6721769" cy="729593"/>
          </a:xfrm>
          <a:prstGeom prst="rect">
            <a:avLst/>
          </a:prstGeom>
        </p:spPr>
      </p:pic>
      <p:pic>
        <p:nvPicPr>
          <p:cNvPr id="5" name="Picture 4" descr="Chart, histogram&#10;&#10;Description automatically generated">
            <a:extLst>
              <a:ext uri="{FF2B5EF4-FFF2-40B4-BE49-F238E27FC236}">
                <a16:creationId xmlns:a16="http://schemas.microsoft.com/office/drawing/2014/main" id="{E3884340-E362-77C4-3128-F8DAFAA9DDAE}"/>
              </a:ext>
            </a:extLst>
          </p:cNvPr>
          <p:cNvPicPr>
            <a:picLocks noChangeAspect="1"/>
          </p:cNvPicPr>
          <p:nvPr/>
        </p:nvPicPr>
        <p:blipFill>
          <a:blip r:embed="rId3"/>
          <a:stretch>
            <a:fillRect/>
          </a:stretch>
        </p:blipFill>
        <p:spPr>
          <a:xfrm>
            <a:off x="4559745" y="1799618"/>
            <a:ext cx="6694961" cy="3881336"/>
          </a:xfrm>
          <a:prstGeom prst="rect">
            <a:avLst/>
          </a:prstGeom>
        </p:spPr>
      </p:pic>
      <p:sp>
        <p:nvSpPr>
          <p:cNvPr id="4" name="Freeform: Shape 3">
            <a:extLst>
              <a:ext uri="{FF2B5EF4-FFF2-40B4-BE49-F238E27FC236}">
                <a16:creationId xmlns:a16="http://schemas.microsoft.com/office/drawing/2014/main" id="{3099D875-BDC0-8651-1DC3-A174E13308E9}"/>
              </a:ext>
              <a:ext uri="{C183D7F6-B498-43B3-948B-1728B52AA6E4}">
                <adec:decorative xmlns:adec="http://schemas.microsoft.com/office/drawing/2017/decorative" val="1"/>
              </a:ext>
            </a:extLst>
          </p:cNvPr>
          <p:cNvSpPr/>
          <p:nvPr/>
        </p:nvSpPr>
        <p:spPr>
          <a:xfrm>
            <a:off x="11678294" y="1405636"/>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3295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16653" y="3429000"/>
            <a:ext cx="4253399" cy="1740114"/>
          </a:xfrm>
        </p:spPr>
        <p:txBody>
          <a:bodyPr/>
          <a:lstStyle/>
          <a:p>
            <a:r>
              <a:rPr lang="en-US" altLang="zh-CN"/>
              <a:t>Agenda</a:t>
            </a:r>
            <a:endParaRPr lang="en-US"/>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a:t>Questions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321949" y="2844725"/>
            <a:ext cx="1914694" cy="1051748"/>
          </a:xfrm>
        </p:spPr>
        <p:txBody>
          <a:bodyPr/>
          <a:lstStyle/>
          <a:p>
            <a:endParaRPr lang="en-US"/>
          </a:p>
          <a:p>
            <a:r>
              <a:rPr lang="en-US"/>
              <a:t>Methods</a:t>
            </a:r>
          </a:p>
          <a:p>
            <a:endParaRPr lang="en-US"/>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a:t>Analysis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a:t>Conclusion</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a:p>
        </p:txBody>
      </p:sp>
      <p:sp>
        <p:nvSpPr>
          <p:cNvPr id="2" name="TextBox 1">
            <a:extLst>
              <a:ext uri="{FF2B5EF4-FFF2-40B4-BE49-F238E27FC236}">
                <a16:creationId xmlns:a16="http://schemas.microsoft.com/office/drawing/2014/main" id="{D48743FF-23EB-E58E-9B12-9B68F55BA9E4}"/>
              </a:ext>
            </a:extLst>
          </p:cNvPr>
          <p:cNvSpPr txBox="1"/>
          <p:nvPr/>
        </p:nvSpPr>
        <p:spPr>
          <a:xfrm flipH="1">
            <a:off x="7075055" y="1939635"/>
            <a:ext cx="246894" cy="338554"/>
          </a:xfrm>
          <a:prstGeom prst="rect">
            <a:avLst/>
          </a:prstGeom>
        </p:spPr>
        <p:txBody>
          <a:bodyPr wrap="square" rtlCol="0">
            <a:spAutoFit/>
          </a:bodyPr>
          <a:lstStyle/>
          <a:p>
            <a:pPr marL="0" indent="0" algn="ctr">
              <a:lnSpc>
                <a:spcPct val="100000"/>
              </a:lnSpc>
              <a:spcBef>
                <a:spcPts val="0"/>
              </a:spcBef>
              <a:buFontTx/>
              <a:buNone/>
            </a:pPr>
            <a:r>
              <a:rPr lang="en-US" sz="1600">
                <a:latin typeface="Posterama" panose="020B0504020200020000" pitchFamily="34" charset="0"/>
                <a:ea typeface="微软雅黑"/>
                <a:cs typeface="Posterama" panose="020B0504020200020000" pitchFamily="34" charset="0"/>
              </a:rPr>
              <a:t>i</a:t>
            </a:r>
          </a:p>
        </p:txBody>
      </p:sp>
      <p:sp>
        <p:nvSpPr>
          <p:cNvPr id="3" name="TextBox 2">
            <a:extLst>
              <a:ext uri="{FF2B5EF4-FFF2-40B4-BE49-F238E27FC236}">
                <a16:creationId xmlns:a16="http://schemas.microsoft.com/office/drawing/2014/main" id="{CD616A60-660F-9DF7-B80E-53C214DB7A05}"/>
              </a:ext>
            </a:extLst>
          </p:cNvPr>
          <p:cNvSpPr txBox="1"/>
          <p:nvPr/>
        </p:nvSpPr>
        <p:spPr>
          <a:xfrm flipH="1">
            <a:off x="9153391" y="1939635"/>
            <a:ext cx="340813" cy="338554"/>
          </a:xfrm>
          <a:prstGeom prst="rect">
            <a:avLst/>
          </a:prstGeom>
        </p:spPr>
        <p:txBody>
          <a:bodyPr wrap="square" rtlCol="0">
            <a:spAutoFit/>
          </a:bodyPr>
          <a:lstStyle/>
          <a:p>
            <a:pPr marL="0" indent="0" algn="ctr">
              <a:lnSpc>
                <a:spcPct val="100000"/>
              </a:lnSpc>
              <a:spcBef>
                <a:spcPts val="0"/>
              </a:spcBef>
              <a:buFontTx/>
              <a:buNone/>
            </a:pPr>
            <a:r>
              <a:rPr lang="en-US" sz="1600">
                <a:latin typeface="Posterama" panose="020B0504020200020000" pitchFamily="34" charset="0"/>
                <a:ea typeface="微软雅黑"/>
                <a:cs typeface="Posterama" panose="020B0504020200020000" pitchFamily="34" charset="0"/>
              </a:rPr>
              <a:t>ii</a:t>
            </a:r>
          </a:p>
        </p:txBody>
      </p:sp>
      <p:sp>
        <p:nvSpPr>
          <p:cNvPr id="4" name="TextBox 3">
            <a:extLst>
              <a:ext uri="{FF2B5EF4-FFF2-40B4-BE49-F238E27FC236}">
                <a16:creationId xmlns:a16="http://schemas.microsoft.com/office/drawing/2014/main" id="{17436F7F-66FF-0314-BCC6-F4F0A3FED38C}"/>
              </a:ext>
            </a:extLst>
          </p:cNvPr>
          <p:cNvSpPr txBox="1"/>
          <p:nvPr/>
        </p:nvSpPr>
        <p:spPr>
          <a:xfrm flipH="1">
            <a:off x="8069974" y="3749253"/>
            <a:ext cx="418643" cy="338554"/>
          </a:xfrm>
          <a:prstGeom prst="rect">
            <a:avLst/>
          </a:prstGeom>
        </p:spPr>
        <p:txBody>
          <a:bodyPr wrap="square" rtlCol="0">
            <a:spAutoFit/>
          </a:bodyPr>
          <a:lstStyle/>
          <a:p>
            <a:pPr marL="0" indent="0" algn="ctr">
              <a:lnSpc>
                <a:spcPct val="100000"/>
              </a:lnSpc>
              <a:spcBef>
                <a:spcPts val="0"/>
              </a:spcBef>
              <a:buFontTx/>
              <a:buNone/>
            </a:pPr>
            <a:r>
              <a:rPr lang="en-US" sz="1600">
                <a:latin typeface="Posterama" panose="020B0504020200020000" pitchFamily="34" charset="0"/>
                <a:ea typeface="微软雅黑"/>
                <a:cs typeface="Posterama" panose="020B0504020200020000" pitchFamily="34" charset="0"/>
              </a:rPr>
              <a:t>iii</a:t>
            </a:r>
          </a:p>
        </p:txBody>
      </p:sp>
      <p:sp>
        <p:nvSpPr>
          <p:cNvPr id="5" name="TextBox 4">
            <a:extLst>
              <a:ext uri="{FF2B5EF4-FFF2-40B4-BE49-F238E27FC236}">
                <a16:creationId xmlns:a16="http://schemas.microsoft.com/office/drawing/2014/main" id="{0BDFDE1E-333C-E2D7-7837-294BCBF224BC}"/>
              </a:ext>
            </a:extLst>
          </p:cNvPr>
          <p:cNvSpPr txBox="1"/>
          <p:nvPr/>
        </p:nvSpPr>
        <p:spPr>
          <a:xfrm flipH="1">
            <a:off x="10156893" y="3764642"/>
            <a:ext cx="418643" cy="338554"/>
          </a:xfrm>
          <a:prstGeom prst="rect">
            <a:avLst/>
          </a:prstGeom>
        </p:spPr>
        <p:txBody>
          <a:bodyPr wrap="square" rtlCol="0">
            <a:spAutoFit/>
          </a:bodyPr>
          <a:lstStyle/>
          <a:p>
            <a:pPr marL="0" indent="0" algn="ctr">
              <a:lnSpc>
                <a:spcPct val="100000"/>
              </a:lnSpc>
              <a:spcBef>
                <a:spcPts val="0"/>
              </a:spcBef>
              <a:buFontTx/>
              <a:buNone/>
            </a:pPr>
            <a:r>
              <a:rPr lang="en-US" sz="1600">
                <a:latin typeface="Posterama" panose="020B0504020200020000" pitchFamily="34" charset="0"/>
                <a:ea typeface="微软雅黑"/>
                <a:cs typeface="Posterama" panose="020B0504020200020000" pitchFamily="34" charset="0"/>
              </a:rPr>
              <a:t>iv</a:t>
            </a:r>
          </a:p>
        </p:txBody>
      </p:sp>
      <p:sp>
        <p:nvSpPr>
          <p:cNvPr id="6" name="TextBox 5">
            <a:extLst>
              <a:ext uri="{FF2B5EF4-FFF2-40B4-BE49-F238E27FC236}">
                <a16:creationId xmlns:a16="http://schemas.microsoft.com/office/drawing/2014/main" id="{22FDD5F8-DB79-E8C6-C869-6D70C9D288F3}"/>
              </a:ext>
            </a:extLst>
          </p:cNvPr>
          <p:cNvSpPr txBox="1"/>
          <p:nvPr/>
        </p:nvSpPr>
        <p:spPr>
          <a:xfrm flipH="1">
            <a:off x="9206087" y="5522293"/>
            <a:ext cx="246894" cy="338554"/>
          </a:xfrm>
          <a:prstGeom prst="rect">
            <a:avLst/>
          </a:prstGeom>
        </p:spPr>
        <p:txBody>
          <a:bodyPr wrap="square" rtlCol="0">
            <a:spAutoFit/>
          </a:bodyPr>
          <a:lstStyle/>
          <a:p>
            <a:pPr marL="0" indent="0" algn="ctr">
              <a:lnSpc>
                <a:spcPct val="100000"/>
              </a:lnSpc>
              <a:spcBef>
                <a:spcPts val="0"/>
              </a:spcBef>
              <a:buFontTx/>
              <a:buNone/>
            </a:pPr>
            <a:r>
              <a:rPr lang="en-US" sz="1600">
                <a:latin typeface="Posterama" panose="020B0504020200020000" pitchFamily="34" charset="0"/>
                <a:ea typeface="微软雅黑"/>
                <a:cs typeface="Posterama" panose="020B0504020200020000" pitchFamily="34" charset="0"/>
              </a:rPr>
              <a:t>v</a:t>
            </a:r>
          </a:p>
        </p:txBody>
      </p:sp>
    </p:spTree>
    <p:extLst>
      <p:ext uri="{BB962C8B-B14F-4D97-AF65-F5344CB8AC3E}">
        <p14:creationId xmlns:p14="http://schemas.microsoft.com/office/powerpoint/2010/main" val="2775535166"/>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a:xfrm>
            <a:off x="509574" y="2096892"/>
            <a:ext cx="5117162" cy="1064251"/>
          </a:xfrm>
        </p:spPr>
        <p:txBody>
          <a:bodyPr/>
          <a:lstStyle/>
          <a:p>
            <a:r>
              <a:rPr lang="en-US" dirty="0"/>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4" y="3242927"/>
            <a:ext cx="4928188" cy="1744788"/>
          </a:xfrm>
        </p:spPr>
        <p:txBody>
          <a:bodyPr/>
          <a:lstStyle/>
          <a:p>
            <a:pPr marL="285750" indent="-285750">
              <a:buFont typeface="Arial" panose="020B0604020202020204" pitchFamily="34" charset="0"/>
              <a:buChar char="•"/>
            </a:pPr>
            <a:r>
              <a:rPr lang="en-US" dirty="0"/>
              <a:t>Median duration in bad risk has the highest median</a:t>
            </a:r>
          </a:p>
          <a:p>
            <a:pPr marL="285750" indent="-285750">
              <a:buFont typeface="Arial" panose="020B0604020202020204" pitchFamily="34" charset="0"/>
              <a:buChar char="•"/>
            </a:pPr>
            <a:r>
              <a:rPr lang="en-US" dirty="0"/>
              <a:t>Numerous outliers in good risk duration</a:t>
            </a:r>
          </a:p>
          <a:p>
            <a:pPr marL="285750" indent="-285750">
              <a:buFont typeface="Arial" panose="020B0604020202020204" pitchFamily="34" charset="0"/>
              <a:buChar char="•"/>
            </a:pPr>
            <a:r>
              <a:rPr lang="en-US" dirty="0"/>
              <a:t>Duration on the account influences the Risk associated with the account.</a:t>
            </a:r>
          </a:p>
          <a:p>
            <a:pPr marL="285750" indent="-285750">
              <a:buFont typeface="Arial" panose="020B0604020202020204" pitchFamily="34" charset="0"/>
              <a:buChar char="•"/>
            </a:pPr>
            <a:r>
              <a:rPr lang="en-US" dirty="0"/>
              <a:t>Short term loans are typically better</a:t>
            </a:r>
          </a:p>
        </p:txBody>
      </p:sp>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20</a:t>
            </a:fld>
            <a:endParaRPr lang="en-US" altLang="zh-CN"/>
          </a:p>
        </p:txBody>
      </p:sp>
      <p:pic>
        <p:nvPicPr>
          <p:cNvPr id="10" name="Picture Placeholder 9">
            <a:extLst>
              <a:ext uri="{FF2B5EF4-FFF2-40B4-BE49-F238E27FC236}">
                <a16:creationId xmlns:a16="http://schemas.microsoft.com/office/drawing/2014/main" id="{32375C53-0EF6-07F3-1196-C4536067C6CE}"/>
              </a:ext>
            </a:extLst>
          </p:cNvPr>
          <p:cNvPicPr>
            <a:picLocks noGrp="1" noChangeAspect="1"/>
          </p:cNvPicPr>
          <p:nvPr>
            <p:ph type="pic" sz="quarter" idx="51"/>
          </p:nvPr>
        </p:nvPicPr>
        <p:blipFill>
          <a:blip r:embed="rId2"/>
          <a:srcRect/>
          <a:stretch/>
        </p:blipFill>
        <p:spPr>
          <a:xfrm>
            <a:off x="5845625" y="1185985"/>
            <a:ext cx="5577840" cy="4472940"/>
          </a:xfrm>
          <a:prstGeom prst="rect">
            <a:avLst/>
          </a:prstGeom>
        </p:spPr>
      </p:pic>
      <p:sp>
        <p:nvSpPr>
          <p:cNvPr id="4" name="Freeform: Shape 3">
            <a:extLst>
              <a:ext uri="{FF2B5EF4-FFF2-40B4-BE49-F238E27FC236}">
                <a16:creationId xmlns:a16="http://schemas.microsoft.com/office/drawing/2014/main" id="{C8D762D5-DA64-DD1E-4768-5536DA11A1DB}"/>
              </a:ext>
              <a:ext uri="{C183D7F6-B498-43B3-948B-1728B52AA6E4}">
                <adec:decorative xmlns:adec="http://schemas.microsoft.com/office/drawing/2017/decorative" val="1"/>
              </a:ext>
            </a:extLst>
          </p:cNvPr>
          <p:cNvSpPr/>
          <p:nvPr/>
        </p:nvSpPr>
        <p:spPr>
          <a:xfrm>
            <a:off x="3180320" y="1412592"/>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5" name="Freeform: Shape 4">
            <a:extLst>
              <a:ext uri="{FF2B5EF4-FFF2-40B4-BE49-F238E27FC236}">
                <a16:creationId xmlns:a16="http://schemas.microsoft.com/office/drawing/2014/main" id="{E27F1791-0276-6C08-64AC-8E1C79E9EFF4}"/>
              </a:ext>
              <a:ext uri="{C183D7F6-B498-43B3-948B-1728B52AA6E4}">
                <adec:decorative xmlns:adec="http://schemas.microsoft.com/office/drawing/2017/decorative" val="1"/>
              </a:ext>
            </a:extLst>
          </p:cNvPr>
          <p:cNvSpPr/>
          <p:nvPr/>
        </p:nvSpPr>
        <p:spPr>
          <a:xfrm>
            <a:off x="2238560" y="4987715"/>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8" name="Freeform: Shape 7">
            <a:extLst>
              <a:ext uri="{FF2B5EF4-FFF2-40B4-BE49-F238E27FC236}">
                <a16:creationId xmlns:a16="http://schemas.microsoft.com/office/drawing/2014/main" id="{7D2C4D1C-3AB9-9725-7BF2-2824EB2CC71C}"/>
              </a:ext>
              <a:ext uri="{C183D7F6-B498-43B3-948B-1728B52AA6E4}">
                <adec:decorative xmlns:adec="http://schemas.microsoft.com/office/drawing/2017/decorative" val="1"/>
              </a:ext>
            </a:extLst>
          </p:cNvPr>
          <p:cNvSpPr/>
          <p:nvPr/>
        </p:nvSpPr>
        <p:spPr>
          <a:xfrm>
            <a:off x="2390473" y="266557"/>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3862096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5E9AA-9DE1-77BA-14A3-C70ECC305CC7}"/>
              </a:ext>
            </a:extLst>
          </p:cNvPr>
          <p:cNvSpPr>
            <a:spLocks noGrp="1"/>
          </p:cNvSpPr>
          <p:nvPr>
            <p:ph type="title"/>
          </p:nvPr>
        </p:nvSpPr>
        <p:spPr/>
        <p:txBody>
          <a:bodyPr/>
          <a:lstStyle/>
          <a:p>
            <a:r>
              <a:rPr lang="en-US"/>
              <a:t>EDA</a:t>
            </a:r>
          </a:p>
        </p:txBody>
      </p:sp>
      <p:sp>
        <p:nvSpPr>
          <p:cNvPr id="3" name="Text Placeholder 2">
            <a:extLst>
              <a:ext uri="{FF2B5EF4-FFF2-40B4-BE49-F238E27FC236}">
                <a16:creationId xmlns:a16="http://schemas.microsoft.com/office/drawing/2014/main" id="{1D83F389-10E7-3E4E-CBF6-214EDE0CBBB4}"/>
              </a:ext>
            </a:extLst>
          </p:cNvPr>
          <p:cNvSpPr>
            <a:spLocks noGrp="1"/>
          </p:cNvSpPr>
          <p:nvPr>
            <p:ph type="body" sz="quarter" idx="28"/>
          </p:nvPr>
        </p:nvSpPr>
        <p:spPr>
          <a:xfrm>
            <a:off x="509574" y="3435546"/>
            <a:ext cx="3761798" cy="2127054"/>
          </a:xfrm>
        </p:spPr>
        <p:txBody>
          <a:bodyPr/>
          <a:lstStyle/>
          <a:p>
            <a:pPr marL="285750" indent="-285750">
              <a:buFont typeface="Arial" panose="020B0604020202020204" pitchFamily="34" charset="0"/>
              <a:buChar char="•"/>
            </a:pPr>
            <a:r>
              <a:rPr lang="en-US" dirty="0"/>
              <a:t>Longer duration accounts are typically requested for vacation/other purposes and business purposes</a:t>
            </a:r>
          </a:p>
          <a:p>
            <a:pPr marL="285750" indent="-285750">
              <a:buFont typeface="Arial" panose="020B0604020202020204" pitchFamily="34" charset="0"/>
              <a:buChar char="•"/>
            </a:pPr>
            <a:r>
              <a:rPr lang="en-US" dirty="0"/>
              <a:t>Car loans have numerous outliers</a:t>
            </a:r>
          </a:p>
        </p:txBody>
      </p:sp>
      <p:sp>
        <p:nvSpPr>
          <p:cNvPr id="6" name="Slide Number Placeholder 5">
            <a:extLst>
              <a:ext uri="{FF2B5EF4-FFF2-40B4-BE49-F238E27FC236}">
                <a16:creationId xmlns:a16="http://schemas.microsoft.com/office/drawing/2014/main" id="{2FA1AA42-DC5D-A4B8-2A66-D2DF7DB68CC1}"/>
              </a:ext>
            </a:extLst>
          </p:cNvPr>
          <p:cNvSpPr>
            <a:spLocks noGrp="1"/>
          </p:cNvSpPr>
          <p:nvPr>
            <p:ph type="sldNum" sz="quarter" idx="53"/>
          </p:nvPr>
        </p:nvSpPr>
        <p:spPr/>
        <p:txBody>
          <a:bodyPr/>
          <a:lstStyle/>
          <a:p>
            <a:fld id="{47FEACEE-25B4-4A2D-B147-27296E36371D}" type="slidenum">
              <a:rPr lang="en-US" altLang="zh-CN" smtClean="0"/>
              <a:pPr/>
              <a:t>21</a:t>
            </a:fld>
            <a:endParaRPr lang="en-US" altLang="zh-CN"/>
          </a:p>
        </p:txBody>
      </p:sp>
      <p:pic>
        <p:nvPicPr>
          <p:cNvPr id="10" name="Picture Placeholder 9">
            <a:extLst>
              <a:ext uri="{FF2B5EF4-FFF2-40B4-BE49-F238E27FC236}">
                <a16:creationId xmlns:a16="http://schemas.microsoft.com/office/drawing/2014/main" id="{32375C53-0EF6-07F3-1196-C4536067C6CE}"/>
              </a:ext>
            </a:extLst>
          </p:cNvPr>
          <p:cNvPicPr>
            <a:picLocks noGrp="1" noChangeAspect="1"/>
          </p:cNvPicPr>
          <p:nvPr>
            <p:ph type="pic" sz="quarter" idx="51"/>
          </p:nvPr>
        </p:nvPicPr>
        <p:blipFill rotWithShape="1">
          <a:blip r:embed="rId2"/>
          <a:srcRect b="82149"/>
          <a:stretch/>
        </p:blipFill>
        <p:spPr>
          <a:xfrm>
            <a:off x="5845625" y="1185985"/>
            <a:ext cx="5577840" cy="798458"/>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0E6C68B3-203F-7C37-D13B-21FF41A351E6}"/>
              </a:ext>
            </a:extLst>
          </p:cNvPr>
          <p:cNvPicPr>
            <a:picLocks noChangeAspect="1"/>
          </p:cNvPicPr>
          <p:nvPr/>
        </p:nvPicPr>
        <p:blipFill>
          <a:blip r:embed="rId3"/>
          <a:stretch>
            <a:fillRect/>
          </a:stretch>
        </p:blipFill>
        <p:spPr>
          <a:xfrm>
            <a:off x="5515197" y="1964825"/>
            <a:ext cx="6238695" cy="3597775"/>
          </a:xfrm>
          <a:prstGeom prst="rect">
            <a:avLst/>
          </a:prstGeom>
        </p:spPr>
      </p:pic>
      <p:sp>
        <p:nvSpPr>
          <p:cNvPr id="4" name="Freeform: Shape 3">
            <a:extLst>
              <a:ext uri="{FF2B5EF4-FFF2-40B4-BE49-F238E27FC236}">
                <a16:creationId xmlns:a16="http://schemas.microsoft.com/office/drawing/2014/main" id="{D5384EA1-8DEC-EC8D-0BE0-079D4F954FF6}"/>
              </a:ext>
              <a:ext uri="{C183D7F6-B498-43B3-948B-1728B52AA6E4}">
                <adec:decorative xmlns:adec="http://schemas.microsoft.com/office/drawing/2017/decorative" val="1"/>
              </a:ext>
            </a:extLst>
          </p:cNvPr>
          <p:cNvSpPr/>
          <p:nvPr/>
        </p:nvSpPr>
        <p:spPr>
          <a:xfrm>
            <a:off x="3068155" y="4612992"/>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Freeform: Shape 6">
            <a:extLst>
              <a:ext uri="{FF2B5EF4-FFF2-40B4-BE49-F238E27FC236}">
                <a16:creationId xmlns:a16="http://schemas.microsoft.com/office/drawing/2014/main" id="{718F1597-1DC0-C314-C991-4672BF41D435}"/>
              </a:ext>
              <a:ext uri="{C183D7F6-B498-43B3-948B-1728B52AA6E4}">
                <adec:decorative xmlns:adec="http://schemas.microsoft.com/office/drawing/2017/decorative" val="1"/>
              </a:ext>
            </a:extLst>
          </p:cNvPr>
          <p:cNvSpPr/>
          <p:nvPr/>
        </p:nvSpPr>
        <p:spPr>
          <a:xfrm>
            <a:off x="2361329" y="5729273"/>
            <a:ext cx="1413651" cy="1342417"/>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F6D8A1"/>
          </a:solidFill>
          <a:ln w="19050" cap="flat" cmpd="sng" algn="ctr">
            <a:solidFill>
              <a:srgbClr val="F6D8A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100751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7562-C927-6528-5507-099CD3A4305E}"/>
              </a:ext>
            </a:extLst>
          </p:cNvPr>
          <p:cNvSpPr>
            <a:spLocks noGrp="1"/>
          </p:cNvSpPr>
          <p:nvPr>
            <p:ph type="title"/>
          </p:nvPr>
        </p:nvSpPr>
        <p:spPr/>
        <p:txBody>
          <a:bodyPr/>
          <a:lstStyle/>
          <a:p>
            <a:r>
              <a:rPr lang="en-US"/>
              <a:t>Methods</a:t>
            </a:r>
          </a:p>
        </p:txBody>
      </p:sp>
      <p:pic>
        <p:nvPicPr>
          <p:cNvPr id="6" name="Picture Placeholder 5" descr="Formulas on a background">
            <a:extLst>
              <a:ext uri="{FF2B5EF4-FFF2-40B4-BE49-F238E27FC236}">
                <a16:creationId xmlns:a16="http://schemas.microsoft.com/office/drawing/2014/main" id="{9E587C90-3D1C-ED67-00CB-8073E80844AD}"/>
              </a:ext>
            </a:extLst>
          </p:cNvPr>
          <p:cNvPicPr>
            <a:picLocks noGrp="1" noChangeAspect="1"/>
          </p:cNvPicPr>
          <p:nvPr>
            <p:ph type="pic" sz="quarter" idx="47"/>
          </p:nvPr>
        </p:nvPicPr>
        <p:blipFill>
          <a:blip r:embed="rId2"/>
          <a:srcRect l="17282" r="17282"/>
          <a:stretch/>
        </p:blipFill>
        <p:spPr/>
      </p:pic>
      <p:sp>
        <p:nvSpPr>
          <p:cNvPr id="7" name="Hexagon 6">
            <a:extLst>
              <a:ext uri="{FF2B5EF4-FFF2-40B4-BE49-F238E27FC236}">
                <a16:creationId xmlns:a16="http://schemas.microsoft.com/office/drawing/2014/main" id="{FA88A9E4-6ACE-0691-BEB7-3972D2C903ED}"/>
              </a:ext>
            </a:extLst>
          </p:cNvPr>
          <p:cNvSpPr/>
          <p:nvPr/>
        </p:nvSpPr>
        <p:spPr>
          <a:xfrm rot="5400000">
            <a:off x="2518031" y="2957668"/>
            <a:ext cx="1173019" cy="979054"/>
          </a:xfrm>
          <a:prstGeom prst="hexagon">
            <a:avLst>
              <a:gd name="adj" fmla="val 39151"/>
              <a:gd name="vf" fmla="val 115470"/>
            </a:avLst>
          </a:prstGeom>
          <a:solidFill>
            <a:srgbClr val="1834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062346"/>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7717-531B-EA1B-86C2-F1B570AA7A7C}"/>
              </a:ext>
            </a:extLst>
          </p:cNvPr>
          <p:cNvSpPr>
            <a:spLocks noGrp="1"/>
          </p:cNvSpPr>
          <p:nvPr>
            <p:ph type="title"/>
          </p:nvPr>
        </p:nvSpPr>
        <p:spPr>
          <a:xfrm>
            <a:off x="1674519" y="1984038"/>
            <a:ext cx="3234267" cy="1247138"/>
          </a:xfrm>
        </p:spPr>
        <p:txBody>
          <a:bodyPr anchor="t">
            <a:normAutofit fontScale="90000"/>
          </a:bodyPr>
          <a:lstStyle/>
          <a:p>
            <a:r>
              <a:rPr lang="en-US" sz="4800"/>
              <a:t>Type of Problem</a:t>
            </a:r>
            <a:endParaRPr lang="en-US"/>
          </a:p>
        </p:txBody>
      </p:sp>
      <p:sp>
        <p:nvSpPr>
          <p:cNvPr id="5" name="Slide Number Placeholder 4">
            <a:extLst>
              <a:ext uri="{FF2B5EF4-FFF2-40B4-BE49-F238E27FC236}">
                <a16:creationId xmlns:a16="http://schemas.microsoft.com/office/drawing/2014/main" id="{C771E6B2-DE59-86D0-F408-B391FA2CC607}"/>
              </a:ext>
            </a:extLst>
          </p:cNvPr>
          <p:cNvSpPr>
            <a:spLocks noGrp="1"/>
          </p:cNvSpPr>
          <p:nvPr>
            <p:ph type="sldNum" sz="quarter" idx="29"/>
          </p:nvPr>
        </p:nvSpPr>
        <p:spPr/>
        <p:txBody>
          <a:bodyPr anchor="ctr">
            <a:normAutofit/>
          </a:bodyPr>
          <a:lstStyle/>
          <a:p>
            <a:pPr>
              <a:spcAft>
                <a:spcPts val="600"/>
              </a:spcAft>
            </a:pPr>
            <a:fld id="{47FEACEE-25B4-4A2D-B147-27296E36371D}" type="slidenum">
              <a:rPr lang="en-US" altLang="zh-CN" smtClean="0"/>
              <a:pPr>
                <a:spcAft>
                  <a:spcPts val="600"/>
                </a:spcAft>
              </a:pPr>
              <a:t>23</a:t>
            </a:fld>
            <a:endParaRPr lang="en-US" altLang="zh-CN"/>
          </a:p>
        </p:txBody>
      </p:sp>
      <p:sp>
        <p:nvSpPr>
          <p:cNvPr id="12" name="Hexagon 11">
            <a:extLst>
              <a:ext uri="{FF2B5EF4-FFF2-40B4-BE49-F238E27FC236}">
                <a16:creationId xmlns:a16="http://schemas.microsoft.com/office/drawing/2014/main" id="{47FC6D12-C578-3777-9A9B-58AC838C639B}"/>
              </a:ext>
            </a:extLst>
          </p:cNvPr>
          <p:cNvSpPr/>
          <p:nvPr/>
        </p:nvSpPr>
        <p:spPr>
          <a:xfrm>
            <a:off x="225777" y="141110"/>
            <a:ext cx="1862666" cy="1571037"/>
          </a:xfrm>
          <a:prstGeom prst="hexagon">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9320"/>
              </a:solidFill>
            </a:endParaRPr>
          </a:p>
        </p:txBody>
      </p:sp>
      <p:sp>
        <p:nvSpPr>
          <p:cNvPr id="13" name="TextBox 12">
            <a:extLst>
              <a:ext uri="{FF2B5EF4-FFF2-40B4-BE49-F238E27FC236}">
                <a16:creationId xmlns:a16="http://schemas.microsoft.com/office/drawing/2014/main" id="{66409211-BFF8-7713-8BC5-A76D7A5D2A3B}"/>
              </a:ext>
            </a:extLst>
          </p:cNvPr>
          <p:cNvSpPr txBox="1"/>
          <p:nvPr/>
        </p:nvSpPr>
        <p:spPr>
          <a:xfrm>
            <a:off x="1157110" y="3405481"/>
            <a:ext cx="37911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Posterama"/>
                <a:ea typeface="微软雅黑"/>
                <a:cs typeface="Posterama"/>
              </a:rPr>
              <a:t>Response Variable 'Risk' is Good or Bad.</a:t>
            </a:r>
          </a:p>
          <a:p>
            <a:pPr marL="342900" indent="-342900">
              <a:buFont typeface="Arial"/>
              <a:buChar char="•"/>
            </a:pPr>
            <a:r>
              <a:rPr lang="en-US" sz="2400">
                <a:latin typeface="Posterama"/>
                <a:ea typeface="微软雅黑"/>
                <a:cs typeface="Posterama"/>
              </a:rPr>
              <a:t>Classification</a:t>
            </a:r>
          </a:p>
          <a:p>
            <a:pPr marL="342900" indent="-342900">
              <a:buFont typeface="Arial"/>
              <a:buChar char="•"/>
            </a:pPr>
            <a:r>
              <a:rPr lang="en-US" sz="2400">
                <a:latin typeface="Posterama"/>
                <a:ea typeface="微软雅黑"/>
                <a:cs typeface="Posterama"/>
              </a:rPr>
              <a:t>Prediction</a:t>
            </a:r>
          </a:p>
        </p:txBody>
      </p:sp>
      <p:pic>
        <p:nvPicPr>
          <p:cNvPr id="7" name="Picture 6" descr="Table&#10;&#10;Description automatically generated">
            <a:extLst>
              <a:ext uri="{FF2B5EF4-FFF2-40B4-BE49-F238E27FC236}">
                <a16:creationId xmlns:a16="http://schemas.microsoft.com/office/drawing/2014/main" id="{59273A0E-8661-F928-D183-F71791A0F267}"/>
              </a:ext>
            </a:extLst>
          </p:cNvPr>
          <p:cNvPicPr>
            <a:picLocks noChangeAspect="1"/>
          </p:cNvPicPr>
          <p:nvPr/>
        </p:nvPicPr>
        <p:blipFill rotWithShape="1">
          <a:blip r:embed="rId2"/>
          <a:srcRect b="38332"/>
          <a:stretch/>
        </p:blipFill>
        <p:spPr>
          <a:xfrm>
            <a:off x="5035161" y="1896359"/>
            <a:ext cx="6619337" cy="3063456"/>
          </a:xfrm>
          <a:prstGeom prst="rect">
            <a:avLst/>
          </a:prstGeom>
        </p:spPr>
      </p:pic>
    </p:spTree>
    <p:extLst>
      <p:ext uri="{BB962C8B-B14F-4D97-AF65-F5344CB8AC3E}">
        <p14:creationId xmlns:p14="http://schemas.microsoft.com/office/powerpoint/2010/main" val="268683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AE95-270F-7C1D-37F3-7995DBB0AAE4}"/>
              </a:ext>
            </a:extLst>
          </p:cNvPr>
          <p:cNvSpPr>
            <a:spLocks noGrp="1"/>
          </p:cNvSpPr>
          <p:nvPr>
            <p:ph type="title"/>
          </p:nvPr>
        </p:nvSpPr>
        <p:spPr/>
        <p:txBody>
          <a:bodyPr/>
          <a:lstStyle/>
          <a:p>
            <a:r>
              <a:rPr lang="en-US"/>
              <a:t>Models</a:t>
            </a:r>
          </a:p>
        </p:txBody>
      </p:sp>
      <p:sp>
        <p:nvSpPr>
          <p:cNvPr id="3" name="Text Placeholder 2">
            <a:extLst>
              <a:ext uri="{FF2B5EF4-FFF2-40B4-BE49-F238E27FC236}">
                <a16:creationId xmlns:a16="http://schemas.microsoft.com/office/drawing/2014/main" id="{831D6090-BC53-F11D-7D24-42312881DDEB}"/>
              </a:ext>
            </a:extLst>
          </p:cNvPr>
          <p:cNvSpPr>
            <a:spLocks noGrp="1"/>
          </p:cNvSpPr>
          <p:nvPr>
            <p:ph type="body" sz="quarter" idx="28"/>
          </p:nvPr>
        </p:nvSpPr>
        <p:spPr/>
        <p:txBody>
          <a:bodyPr/>
          <a:lstStyle/>
          <a:p>
            <a:r>
              <a:rPr lang="en-US">
                <a:latin typeface="Abadi"/>
              </a:rPr>
              <a:t>Logistic Regression</a:t>
            </a:r>
            <a:endParaRPr lang="en-US"/>
          </a:p>
        </p:txBody>
      </p:sp>
      <p:sp>
        <p:nvSpPr>
          <p:cNvPr id="4" name="Text Placeholder 3">
            <a:extLst>
              <a:ext uri="{FF2B5EF4-FFF2-40B4-BE49-F238E27FC236}">
                <a16:creationId xmlns:a16="http://schemas.microsoft.com/office/drawing/2014/main" id="{96DA1C0A-6F2B-853E-278B-B4BF4C852566}"/>
              </a:ext>
            </a:extLst>
          </p:cNvPr>
          <p:cNvSpPr>
            <a:spLocks noGrp="1"/>
          </p:cNvSpPr>
          <p:nvPr>
            <p:ph type="body" sz="quarter" idx="29"/>
          </p:nvPr>
        </p:nvSpPr>
        <p:spPr/>
        <p:txBody>
          <a:bodyPr/>
          <a:lstStyle/>
          <a:p>
            <a:r>
              <a:rPr lang="en-US"/>
              <a:t>LDA</a:t>
            </a:r>
          </a:p>
        </p:txBody>
      </p:sp>
      <p:sp>
        <p:nvSpPr>
          <p:cNvPr id="5" name="Text Placeholder 4">
            <a:extLst>
              <a:ext uri="{FF2B5EF4-FFF2-40B4-BE49-F238E27FC236}">
                <a16:creationId xmlns:a16="http://schemas.microsoft.com/office/drawing/2014/main" id="{A9848FE9-1744-26BF-7D15-58C332632FD2}"/>
              </a:ext>
            </a:extLst>
          </p:cNvPr>
          <p:cNvSpPr>
            <a:spLocks noGrp="1"/>
          </p:cNvSpPr>
          <p:nvPr>
            <p:ph type="body" sz="quarter" idx="30"/>
          </p:nvPr>
        </p:nvSpPr>
        <p:spPr/>
        <p:txBody>
          <a:bodyPr/>
          <a:lstStyle/>
          <a:p>
            <a:pPr>
              <a:lnSpc>
                <a:spcPct val="112999"/>
              </a:lnSpc>
            </a:pPr>
            <a:r>
              <a:rPr lang="en-US">
                <a:latin typeface="Abadi"/>
              </a:rPr>
              <a:t>Bagging</a:t>
            </a:r>
            <a:endParaRPr lang="en-US"/>
          </a:p>
        </p:txBody>
      </p:sp>
      <p:sp>
        <p:nvSpPr>
          <p:cNvPr id="6" name="Text Placeholder 5">
            <a:extLst>
              <a:ext uri="{FF2B5EF4-FFF2-40B4-BE49-F238E27FC236}">
                <a16:creationId xmlns:a16="http://schemas.microsoft.com/office/drawing/2014/main" id="{EA1F7116-A4FA-0D90-EFF5-DDDF368A72D0}"/>
              </a:ext>
            </a:extLst>
          </p:cNvPr>
          <p:cNvSpPr>
            <a:spLocks noGrp="1"/>
          </p:cNvSpPr>
          <p:nvPr>
            <p:ph type="body" sz="quarter" idx="31"/>
          </p:nvPr>
        </p:nvSpPr>
        <p:spPr/>
        <p:txBody>
          <a:bodyPr/>
          <a:lstStyle/>
          <a:p>
            <a:pPr>
              <a:lnSpc>
                <a:spcPct val="112999"/>
              </a:lnSpc>
            </a:pPr>
            <a:r>
              <a:rPr lang="en-US">
                <a:latin typeface="Abadi"/>
              </a:rPr>
              <a:t>Random Forest</a:t>
            </a:r>
            <a:endParaRPr lang="en-US"/>
          </a:p>
        </p:txBody>
      </p:sp>
      <p:sp>
        <p:nvSpPr>
          <p:cNvPr id="7" name="Text Placeholder 6">
            <a:extLst>
              <a:ext uri="{FF2B5EF4-FFF2-40B4-BE49-F238E27FC236}">
                <a16:creationId xmlns:a16="http://schemas.microsoft.com/office/drawing/2014/main" id="{C083DC43-CD44-DE47-471D-19854D735CB9}"/>
              </a:ext>
            </a:extLst>
          </p:cNvPr>
          <p:cNvSpPr>
            <a:spLocks noGrp="1"/>
          </p:cNvSpPr>
          <p:nvPr>
            <p:ph type="body" sz="quarter" idx="32"/>
          </p:nvPr>
        </p:nvSpPr>
        <p:spPr/>
        <p:txBody>
          <a:bodyPr/>
          <a:lstStyle/>
          <a:p>
            <a:endParaRPr lang="en-US"/>
          </a:p>
        </p:txBody>
      </p:sp>
      <p:sp>
        <p:nvSpPr>
          <p:cNvPr id="8" name="Slide Number Placeholder 7">
            <a:extLst>
              <a:ext uri="{FF2B5EF4-FFF2-40B4-BE49-F238E27FC236}">
                <a16:creationId xmlns:a16="http://schemas.microsoft.com/office/drawing/2014/main" id="{AA6023B5-E122-1EE8-6E09-1FFFDAB3ABDA}"/>
              </a:ext>
            </a:extLst>
          </p:cNvPr>
          <p:cNvSpPr>
            <a:spLocks noGrp="1"/>
          </p:cNvSpPr>
          <p:nvPr>
            <p:ph type="sldNum" sz="quarter" idx="34"/>
          </p:nvPr>
        </p:nvSpPr>
        <p:spPr/>
        <p:txBody>
          <a:bodyPr/>
          <a:lstStyle/>
          <a:p>
            <a:fld id="{47FEACEE-25B4-4A2D-B147-27296E36371D}" type="slidenum">
              <a:rPr lang="en-US" altLang="zh-CN" smtClean="0"/>
              <a:pPr/>
              <a:t>24</a:t>
            </a:fld>
            <a:endParaRPr lang="en-US" altLang="zh-CN"/>
          </a:p>
        </p:txBody>
      </p:sp>
    </p:spTree>
    <p:extLst>
      <p:ext uri="{BB962C8B-B14F-4D97-AF65-F5344CB8AC3E}">
        <p14:creationId xmlns:p14="http://schemas.microsoft.com/office/powerpoint/2010/main" val="2618522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E1C0-1847-45DA-F918-00BAC7FE8EA5}"/>
              </a:ext>
            </a:extLst>
          </p:cNvPr>
          <p:cNvSpPr>
            <a:spLocks noGrp="1"/>
          </p:cNvSpPr>
          <p:nvPr>
            <p:ph type="title"/>
          </p:nvPr>
        </p:nvSpPr>
        <p:spPr>
          <a:xfrm>
            <a:off x="581709" y="721538"/>
            <a:ext cx="10889796" cy="892660"/>
          </a:xfrm>
        </p:spPr>
        <p:txBody>
          <a:bodyPr/>
          <a:lstStyle/>
          <a:p>
            <a:r>
              <a:rPr lang="en-US"/>
              <a:t>Logistic Regression Model</a:t>
            </a:r>
          </a:p>
        </p:txBody>
      </p:sp>
      <p:sp>
        <p:nvSpPr>
          <p:cNvPr id="5" name="Slide Number Placeholder 4">
            <a:extLst>
              <a:ext uri="{FF2B5EF4-FFF2-40B4-BE49-F238E27FC236}">
                <a16:creationId xmlns:a16="http://schemas.microsoft.com/office/drawing/2014/main" id="{76078287-B471-6582-CAA4-8CD9D52EAD14}"/>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a:p>
        </p:txBody>
      </p:sp>
      <p:pic>
        <p:nvPicPr>
          <p:cNvPr id="3" name="Picture 3" descr="Graphical user interface, text, table&#10;&#10;Description automatically generated">
            <a:extLst>
              <a:ext uri="{FF2B5EF4-FFF2-40B4-BE49-F238E27FC236}">
                <a16:creationId xmlns:a16="http://schemas.microsoft.com/office/drawing/2014/main" id="{736BDFFF-5457-4A79-1C64-37AFA32209DD}"/>
              </a:ext>
            </a:extLst>
          </p:cNvPr>
          <p:cNvPicPr>
            <a:picLocks noChangeAspect="1"/>
          </p:cNvPicPr>
          <p:nvPr/>
        </p:nvPicPr>
        <p:blipFill>
          <a:blip r:embed="rId2"/>
          <a:stretch>
            <a:fillRect/>
          </a:stretch>
        </p:blipFill>
        <p:spPr>
          <a:xfrm>
            <a:off x="579863" y="1620591"/>
            <a:ext cx="3449444" cy="4787698"/>
          </a:xfrm>
          <a:prstGeom prst="rect">
            <a:avLst/>
          </a:prstGeom>
        </p:spPr>
      </p:pic>
      <p:sp>
        <p:nvSpPr>
          <p:cNvPr id="4" name="TextBox 3">
            <a:extLst>
              <a:ext uri="{FF2B5EF4-FFF2-40B4-BE49-F238E27FC236}">
                <a16:creationId xmlns:a16="http://schemas.microsoft.com/office/drawing/2014/main" id="{743EED6D-91B0-FC40-1C23-4667946716F7}"/>
              </a:ext>
            </a:extLst>
          </p:cNvPr>
          <p:cNvSpPr txBox="1"/>
          <p:nvPr/>
        </p:nvSpPr>
        <p:spPr>
          <a:xfrm>
            <a:off x="5189034" y="2829931"/>
            <a:ext cx="470209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α = 0.05</a:t>
            </a:r>
          </a:p>
          <a:p>
            <a:r>
              <a:rPr lang="en-US" sz="2400"/>
              <a:t>Significant predictors: Age, Sex, Housing, Saving account, Checking account, and Duration</a:t>
            </a:r>
          </a:p>
        </p:txBody>
      </p:sp>
    </p:spTree>
    <p:extLst>
      <p:ext uri="{BB962C8B-B14F-4D97-AF65-F5344CB8AC3E}">
        <p14:creationId xmlns:p14="http://schemas.microsoft.com/office/powerpoint/2010/main" val="25757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E1C0-1847-45DA-F918-00BAC7FE8EA5}"/>
              </a:ext>
            </a:extLst>
          </p:cNvPr>
          <p:cNvSpPr>
            <a:spLocks noGrp="1"/>
          </p:cNvSpPr>
          <p:nvPr>
            <p:ph type="title"/>
          </p:nvPr>
        </p:nvSpPr>
        <p:spPr>
          <a:xfrm>
            <a:off x="581709" y="721538"/>
            <a:ext cx="10889796" cy="892660"/>
          </a:xfrm>
        </p:spPr>
        <p:txBody>
          <a:bodyPr/>
          <a:lstStyle/>
          <a:p>
            <a:r>
              <a:rPr lang="en-US"/>
              <a:t>Logistic Regression Model</a:t>
            </a:r>
          </a:p>
        </p:txBody>
      </p:sp>
      <p:sp>
        <p:nvSpPr>
          <p:cNvPr id="5" name="Slide Number Placeholder 4">
            <a:extLst>
              <a:ext uri="{FF2B5EF4-FFF2-40B4-BE49-F238E27FC236}">
                <a16:creationId xmlns:a16="http://schemas.microsoft.com/office/drawing/2014/main" id="{76078287-B471-6582-CAA4-8CD9D52EAD14}"/>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a:p>
        </p:txBody>
      </p:sp>
      <p:pic>
        <p:nvPicPr>
          <p:cNvPr id="4" name="Picture 5" descr="Text, table&#10;&#10;Description automatically generated">
            <a:extLst>
              <a:ext uri="{FF2B5EF4-FFF2-40B4-BE49-F238E27FC236}">
                <a16:creationId xmlns:a16="http://schemas.microsoft.com/office/drawing/2014/main" id="{06E430DD-77AF-2133-BF78-C06E2715C174}"/>
              </a:ext>
            </a:extLst>
          </p:cNvPr>
          <p:cNvPicPr>
            <a:picLocks noChangeAspect="1"/>
          </p:cNvPicPr>
          <p:nvPr/>
        </p:nvPicPr>
        <p:blipFill>
          <a:blip r:embed="rId2"/>
          <a:stretch>
            <a:fillRect/>
          </a:stretch>
        </p:blipFill>
        <p:spPr>
          <a:xfrm>
            <a:off x="4030546" y="1619751"/>
            <a:ext cx="4130907" cy="4776985"/>
          </a:xfrm>
          <a:prstGeom prst="rect">
            <a:avLst/>
          </a:prstGeom>
        </p:spPr>
      </p:pic>
    </p:spTree>
    <p:extLst>
      <p:ext uri="{BB962C8B-B14F-4D97-AF65-F5344CB8AC3E}">
        <p14:creationId xmlns:p14="http://schemas.microsoft.com/office/powerpoint/2010/main" val="1317209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2EF47-F590-D526-98A2-CEF9A854CCD6}"/>
              </a:ext>
            </a:extLst>
          </p:cNvPr>
          <p:cNvSpPr>
            <a:spLocks noGrp="1"/>
          </p:cNvSpPr>
          <p:nvPr>
            <p:ph type="title"/>
          </p:nvPr>
        </p:nvSpPr>
        <p:spPr/>
        <p:txBody>
          <a:bodyPr/>
          <a:lstStyle/>
          <a:p>
            <a:r>
              <a:rPr lang="en-US"/>
              <a:t>LDA Model</a:t>
            </a:r>
          </a:p>
        </p:txBody>
      </p:sp>
      <p:sp>
        <p:nvSpPr>
          <p:cNvPr id="4" name="Slide Number Placeholder 3">
            <a:extLst>
              <a:ext uri="{FF2B5EF4-FFF2-40B4-BE49-F238E27FC236}">
                <a16:creationId xmlns:a16="http://schemas.microsoft.com/office/drawing/2014/main" id="{BE671B84-6ABF-8FBF-0C8E-25494352326E}"/>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a:p>
        </p:txBody>
      </p:sp>
      <p:pic>
        <p:nvPicPr>
          <p:cNvPr id="5" name="Picture 5" descr="Table&#10;&#10;Description automatically generated">
            <a:extLst>
              <a:ext uri="{FF2B5EF4-FFF2-40B4-BE49-F238E27FC236}">
                <a16:creationId xmlns:a16="http://schemas.microsoft.com/office/drawing/2014/main" id="{59ECC1EF-B67D-5F43-2DC3-11C8269C564C}"/>
              </a:ext>
            </a:extLst>
          </p:cNvPr>
          <p:cNvPicPr>
            <a:picLocks noChangeAspect="1"/>
          </p:cNvPicPr>
          <p:nvPr/>
        </p:nvPicPr>
        <p:blipFill>
          <a:blip r:embed="rId2"/>
          <a:stretch>
            <a:fillRect/>
          </a:stretch>
        </p:blipFill>
        <p:spPr>
          <a:xfrm>
            <a:off x="6695819" y="722101"/>
            <a:ext cx="4726600" cy="5494928"/>
          </a:xfrm>
          <a:prstGeom prst="rect">
            <a:avLst/>
          </a:prstGeom>
        </p:spPr>
      </p:pic>
      <p:sp>
        <p:nvSpPr>
          <p:cNvPr id="7" name="TextBox 6">
            <a:extLst>
              <a:ext uri="{FF2B5EF4-FFF2-40B4-BE49-F238E27FC236}">
                <a16:creationId xmlns:a16="http://schemas.microsoft.com/office/drawing/2014/main" id="{0ED91036-457B-00A6-D255-92F1B2D15DCA}"/>
              </a:ext>
            </a:extLst>
          </p:cNvPr>
          <p:cNvSpPr txBox="1"/>
          <p:nvPr/>
        </p:nvSpPr>
        <p:spPr>
          <a:xfrm>
            <a:off x="1193799" y="2147849"/>
            <a:ext cx="37139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Prior probabilities</a:t>
            </a:r>
          </a:p>
        </p:txBody>
      </p:sp>
      <p:pic>
        <p:nvPicPr>
          <p:cNvPr id="9" name="Picture 9">
            <a:extLst>
              <a:ext uri="{FF2B5EF4-FFF2-40B4-BE49-F238E27FC236}">
                <a16:creationId xmlns:a16="http://schemas.microsoft.com/office/drawing/2014/main" id="{0315F3E1-BBCF-CE1B-7219-BD3028B600F9}"/>
              </a:ext>
            </a:extLst>
          </p:cNvPr>
          <p:cNvPicPr>
            <a:picLocks noChangeAspect="1"/>
          </p:cNvPicPr>
          <p:nvPr/>
        </p:nvPicPr>
        <p:blipFill>
          <a:blip r:embed="rId3"/>
          <a:stretch>
            <a:fillRect/>
          </a:stretch>
        </p:blipFill>
        <p:spPr>
          <a:xfrm>
            <a:off x="1196471" y="2605242"/>
            <a:ext cx="1832129" cy="1046588"/>
          </a:xfrm>
          <a:prstGeom prst="rect">
            <a:avLst/>
          </a:prstGeom>
        </p:spPr>
      </p:pic>
    </p:spTree>
    <p:extLst>
      <p:ext uri="{BB962C8B-B14F-4D97-AF65-F5344CB8AC3E}">
        <p14:creationId xmlns:p14="http://schemas.microsoft.com/office/powerpoint/2010/main" val="2152532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1386-65C9-D80E-8640-159BB3F27725}"/>
              </a:ext>
            </a:extLst>
          </p:cNvPr>
          <p:cNvSpPr>
            <a:spLocks noGrp="1"/>
          </p:cNvSpPr>
          <p:nvPr>
            <p:ph type="title"/>
          </p:nvPr>
        </p:nvSpPr>
        <p:spPr/>
        <p:txBody>
          <a:bodyPr/>
          <a:lstStyle/>
          <a:p>
            <a:r>
              <a:rPr lang="en-US"/>
              <a:t>Bagging Model</a:t>
            </a:r>
          </a:p>
        </p:txBody>
      </p:sp>
      <p:sp>
        <p:nvSpPr>
          <p:cNvPr id="4" name="Slide Number Placeholder 3">
            <a:extLst>
              <a:ext uri="{FF2B5EF4-FFF2-40B4-BE49-F238E27FC236}">
                <a16:creationId xmlns:a16="http://schemas.microsoft.com/office/drawing/2014/main" id="{B9A556B1-7018-C672-D3E5-D84F016C91E2}"/>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a:p>
        </p:txBody>
      </p:sp>
      <p:pic>
        <p:nvPicPr>
          <p:cNvPr id="5" name="Picture 5" descr="Text&#10;&#10;Description automatically generated">
            <a:extLst>
              <a:ext uri="{FF2B5EF4-FFF2-40B4-BE49-F238E27FC236}">
                <a16:creationId xmlns:a16="http://schemas.microsoft.com/office/drawing/2014/main" id="{65EA7D05-2D49-A315-FA64-9327E35A6452}"/>
              </a:ext>
            </a:extLst>
          </p:cNvPr>
          <p:cNvPicPr>
            <a:picLocks noChangeAspect="1"/>
          </p:cNvPicPr>
          <p:nvPr/>
        </p:nvPicPr>
        <p:blipFill>
          <a:blip r:embed="rId2"/>
          <a:stretch>
            <a:fillRect/>
          </a:stretch>
        </p:blipFill>
        <p:spPr>
          <a:xfrm>
            <a:off x="579864" y="2442424"/>
            <a:ext cx="5369931" cy="1973152"/>
          </a:xfrm>
          <a:prstGeom prst="rect">
            <a:avLst/>
          </a:prstGeom>
        </p:spPr>
      </p:pic>
      <p:pic>
        <p:nvPicPr>
          <p:cNvPr id="6" name="Picture 6" descr="Chart&#10;&#10;Description automatically generated">
            <a:extLst>
              <a:ext uri="{FF2B5EF4-FFF2-40B4-BE49-F238E27FC236}">
                <a16:creationId xmlns:a16="http://schemas.microsoft.com/office/drawing/2014/main" id="{142873A2-ADDD-2A09-597C-BEBCCE4FB1EC}"/>
              </a:ext>
            </a:extLst>
          </p:cNvPr>
          <p:cNvPicPr>
            <a:picLocks noChangeAspect="1"/>
          </p:cNvPicPr>
          <p:nvPr/>
        </p:nvPicPr>
        <p:blipFill>
          <a:blip r:embed="rId3"/>
          <a:stretch>
            <a:fillRect/>
          </a:stretch>
        </p:blipFill>
        <p:spPr>
          <a:xfrm>
            <a:off x="6093522" y="1536025"/>
            <a:ext cx="5487639" cy="3785949"/>
          </a:xfrm>
          <a:prstGeom prst="rect">
            <a:avLst/>
          </a:prstGeom>
        </p:spPr>
      </p:pic>
    </p:spTree>
    <p:extLst>
      <p:ext uri="{BB962C8B-B14F-4D97-AF65-F5344CB8AC3E}">
        <p14:creationId xmlns:p14="http://schemas.microsoft.com/office/powerpoint/2010/main" val="642185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12E20-2034-8739-E3BC-14CC1E97EFE4}"/>
              </a:ext>
            </a:extLst>
          </p:cNvPr>
          <p:cNvSpPr>
            <a:spLocks noGrp="1"/>
          </p:cNvSpPr>
          <p:nvPr>
            <p:ph type="title"/>
          </p:nvPr>
        </p:nvSpPr>
        <p:spPr/>
        <p:txBody>
          <a:bodyPr/>
          <a:lstStyle/>
          <a:p>
            <a:r>
              <a:rPr lang="en-US"/>
              <a:t>Random Forest Model</a:t>
            </a:r>
          </a:p>
        </p:txBody>
      </p:sp>
      <p:sp>
        <p:nvSpPr>
          <p:cNvPr id="4" name="Slide Number Placeholder 3">
            <a:extLst>
              <a:ext uri="{FF2B5EF4-FFF2-40B4-BE49-F238E27FC236}">
                <a16:creationId xmlns:a16="http://schemas.microsoft.com/office/drawing/2014/main" id="{BFDBF2FC-7206-BA73-87F4-E4A210B502B2}"/>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a:p>
        </p:txBody>
      </p:sp>
      <p:pic>
        <p:nvPicPr>
          <p:cNvPr id="5" name="Picture 5" descr="Chart, table&#10;&#10;Description automatically generated">
            <a:extLst>
              <a:ext uri="{FF2B5EF4-FFF2-40B4-BE49-F238E27FC236}">
                <a16:creationId xmlns:a16="http://schemas.microsoft.com/office/drawing/2014/main" id="{44C103D4-1E18-5ED3-E053-7E0E920E3CED}"/>
              </a:ext>
            </a:extLst>
          </p:cNvPr>
          <p:cNvPicPr>
            <a:picLocks noChangeAspect="1"/>
          </p:cNvPicPr>
          <p:nvPr/>
        </p:nvPicPr>
        <p:blipFill>
          <a:blip r:embed="rId2"/>
          <a:stretch>
            <a:fillRect/>
          </a:stretch>
        </p:blipFill>
        <p:spPr>
          <a:xfrm>
            <a:off x="5783769" y="1712960"/>
            <a:ext cx="5692076" cy="3494030"/>
          </a:xfrm>
          <a:prstGeom prst="rect">
            <a:avLst/>
          </a:prstGeom>
        </p:spPr>
      </p:pic>
      <p:pic>
        <p:nvPicPr>
          <p:cNvPr id="6" name="Picture 6" descr="Text, letter&#10;&#10;Description automatically generated">
            <a:extLst>
              <a:ext uri="{FF2B5EF4-FFF2-40B4-BE49-F238E27FC236}">
                <a16:creationId xmlns:a16="http://schemas.microsoft.com/office/drawing/2014/main" id="{8360D393-9235-A7F0-129D-C6B523648020}"/>
              </a:ext>
            </a:extLst>
          </p:cNvPr>
          <p:cNvPicPr>
            <a:picLocks noChangeAspect="1"/>
          </p:cNvPicPr>
          <p:nvPr/>
        </p:nvPicPr>
        <p:blipFill>
          <a:blip r:embed="rId3"/>
          <a:stretch>
            <a:fillRect/>
          </a:stretch>
        </p:blipFill>
        <p:spPr>
          <a:xfrm>
            <a:off x="579864" y="2859949"/>
            <a:ext cx="4905297" cy="1144299"/>
          </a:xfrm>
          <a:prstGeom prst="rect">
            <a:avLst/>
          </a:prstGeom>
        </p:spPr>
      </p:pic>
    </p:spTree>
    <p:extLst>
      <p:ext uri="{BB962C8B-B14F-4D97-AF65-F5344CB8AC3E}">
        <p14:creationId xmlns:p14="http://schemas.microsoft.com/office/powerpoint/2010/main" val="3337570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7562-C927-6528-5507-099CD3A4305E}"/>
              </a:ext>
            </a:extLst>
          </p:cNvPr>
          <p:cNvSpPr>
            <a:spLocks noGrp="1"/>
          </p:cNvSpPr>
          <p:nvPr>
            <p:ph type="title"/>
          </p:nvPr>
        </p:nvSpPr>
        <p:spPr/>
        <p:txBody>
          <a:bodyPr/>
          <a:lstStyle/>
          <a:p>
            <a:r>
              <a:rPr lang="en-US"/>
              <a:t>Introduction</a:t>
            </a:r>
          </a:p>
        </p:txBody>
      </p:sp>
      <p:pic>
        <p:nvPicPr>
          <p:cNvPr id="6" name="Picture Placeholder 5" descr="Close up of pages of an open book in a bright studio">
            <a:extLst>
              <a:ext uri="{FF2B5EF4-FFF2-40B4-BE49-F238E27FC236}">
                <a16:creationId xmlns:a16="http://schemas.microsoft.com/office/drawing/2014/main" id="{9E587C90-3D1C-ED67-00CB-8073E80844AD}"/>
              </a:ext>
            </a:extLst>
          </p:cNvPr>
          <p:cNvPicPr>
            <a:picLocks noGrp="1" noChangeAspect="1"/>
          </p:cNvPicPr>
          <p:nvPr>
            <p:ph type="pic" sz="quarter" idx="47"/>
          </p:nvPr>
        </p:nvPicPr>
        <p:blipFill>
          <a:blip r:embed="rId2"/>
          <a:srcRect l="20917" r="20917"/>
          <a:stretch/>
        </p:blipFill>
        <p:spPr/>
      </p:pic>
      <p:sp>
        <p:nvSpPr>
          <p:cNvPr id="7" name="Hexagon 6">
            <a:extLst>
              <a:ext uri="{FF2B5EF4-FFF2-40B4-BE49-F238E27FC236}">
                <a16:creationId xmlns:a16="http://schemas.microsoft.com/office/drawing/2014/main" id="{FA88A9E4-6ACE-0691-BEB7-3972D2C903ED}"/>
              </a:ext>
            </a:extLst>
          </p:cNvPr>
          <p:cNvSpPr/>
          <p:nvPr/>
        </p:nvSpPr>
        <p:spPr>
          <a:xfrm rot="5400000">
            <a:off x="2518031" y="2957668"/>
            <a:ext cx="1173019" cy="979054"/>
          </a:xfrm>
          <a:prstGeom prst="hexagon">
            <a:avLst>
              <a:gd name="adj" fmla="val 39151"/>
              <a:gd name="vf" fmla="val 115470"/>
            </a:avLst>
          </a:prstGeom>
          <a:solidFill>
            <a:srgbClr val="B5B5B5"/>
          </a:solidFill>
          <a:ln>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514683"/>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19291B-7EEA-3042-E405-61557E4C6788}"/>
              </a:ext>
            </a:extLst>
          </p:cNvPr>
          <p:cNvSpPr>
            <a:spLocks noGrp="1"/>
          </p:cNvSpPr>
          <p:nvPr>
            <p:ph type="body" sz="quarter" idx="27"/>
          </p:nvPr>
        </p:nvSpPr>
        <p:spPr/>
        <p:txBody>
          <a:bodyPr/>
          <a:lstStyle/>
          <a:p>
            <a:r>
              <a:rPr lang="en-US"/>
              <a:t>Logistic Regression</a:t>
            </a:r>
          </a:p>
        </p:txBody>
      </p:sp>
      <p:sp>
        <p:nvSpPr>
          <p:cNvPr id="8" name="Title 7">
            <a:extLst>
              <a:ext uri="{FF2B5EF4-FFF2-40B4-BE49-F238E27FC236}">
                <a16:creationId xmlns:a16="http://schemas.microsoft.com/office/drawing/2014/main" id="{6C6CE090-0E29-4DC6-50CB-0E931A910844}"/>
              </a:ext>
            </a:extLst>
          </p:cNvPr>
          <p:cNvSpPr>
            <a:spLocks noGrp="1"/>
          </p:cNvSpPr>
          <p:nvPr>
            <p:ph type="title"/>
          </p:nvPr>
        </p:nvSpPr>
        <p:spPr/>
        <p:txBody>
          <a:bodyPr/>
          <a:lstStyle/>
          <a:p>
            <a:r>
              <a:rPr lang="en-US"/>
              <a:t>Confusion Matrices</a:t>
            </a:r>
          </a:p>
        </p:txBody>
      </p:sp>
      <p:sp>
        <p:nvSpPr>
          <p:cNvPr id="9" name="Text Placeholder 8">
            <a:extLst>
              <a:ext uri="{FF2B5EF4-FFF2-40B4-BE49-F238E27FC236}">
                <a16:creationId xmlns:a16="http://schemas.microsoft.com/office/drawing/2014/main" id="{B0F462A7-A5E5-1EE1-543C-05D29C98BC39}"/>
              </a:ext>
            </a:extLst>
          </p:cNvPr>
          <p:cNvSpPr>
            <a:spLocks noGrp="1"/>
          </p:cNvSpPr>
          <p:nvPr>
            <p:ph type="body" sz="quarter" idx="46"/>
          </p:nvPr>
        </p:nvSpPr>
        <p:spPr/>
        <p:txBody>
          <a:bodyPr/>
          <a:lstStyle/>
          <a:p>
            <a:r>
              <a:rPr lang="en-US"/>
              <a:t>LDA</a:t>
            </a:r>
          </a:p>
        </p:txBody>
      </p:sp>
      <p:sp>
        <p:nvSpPr>
          <p:cNvPr id="11" name="Text Placeholder 10">
            <a:extLst>
              <a:ext uri="{FF2B5EF4-FFF2-40B4-BE49-F238E27FC236}">
                <a16:creationId xmlns:a16="http://schemas.microsoft.com/office/drawing/2014/main" id="{6B3C1C58-D3AE-3E19-744D-D27338479BB9}"/>
              </a:ext>
            </a:extLst>
          </p:cNvPr>
          <p:cNvSpPr>
            <a:spLocks noGrp="1"/>
          </p:cNvSpPr>
          <p:nvPr>
            <p:ph type="body" sz="quarter" idx="48"/>
          </p:nvPr>
        </p:nvSpPr>
        <p:spPr/>
        <p:txBody>
          <a:bodyPr/>
          <a:lstStyle/>
          <a:p>
            <a:r>
              <a:rPr lang="en-US"/>
              <a:t>Random Forest</a:t>
            </a:r>
          </a:p>
        </p:txBody>
      </p:sp>
      <p:sp>
        <p:nvSpPr>
          <p:cNvPr id="12" name="Text Placeholder 11">
            <a:extLst>
              <a:ext uri="{FF2B5EF4-FFF2-40B4-BE49-F238E27FC236}">
                <a16:creationId xmlns:a16="http://schemas.microsoft.com/office/drawing/2014/main" id="{05877A6C-0C3A-6DDB-C611-EE6E2E761377}"/>
              </a:ext>
            </a:extLst>
          </p:cNvPr>
          <p:cNvSpPr>
            <a:spLocks noGrp="1"/>
          </p:cNvSpPr>
          <p:nvPr>
            <p:ph type="body" sz="quarter" idx="49"/>
          </p:nvPr>
        </p:nvSpPr>
        <p:spPr/>
        <p:txBody>
          <a:bodyPr/>
          <a:lstStyle/>
          <a:p>
            <a:r>
              <a:rPr lang="en-US"/>
              <a:t>Bagging</a:t>
            </a:r>
          </a:p>
        </p:txBody>
      </p:sp>
      <p:sp>
        <p:nvSpPr>
          <p:cNvPr id="13" name="Slide Number Placeholder 12">
            <a:extLst>
              <a:ext uri="{FF2B5EF4-FFF2-40B4-BE49-F238E27FC236}">
                <a16:creationId xmlns:a16="http://schemas.microsoft.com/office/drawing/2014/main" id="{2EF66FF4-9D6B-D6D6-0849-6BE8249BF102}"/>
              </a:ext>
            </a:extLst>
          </p:cNvPr>
          <p:cNvSpPr>
            <a:spLocks noGrp="1"/>
          </p:cNvSpPr>
          <p:nvPr>
            <p:ph type="sldNum" sz="quarter" idx="55"/>
          </p:nvPr>
        </p:nvSpPr>
        <p:spPr/>
        <p:txBody>
          <a:bodyPr/>
          <a:lstStyle/>
          <a:p>
            <a:fld id="{47FEACEE-25B4-4A2D-B147-27296E36371D}" type="slidenum">
              <a:rPr lang="en-US" altLang="zh-CN" noProof="0" smtClean="0"/>
              <a:pPr/>
              <a:t>30</a:t>
            </a:fld>
            <a:endParaRPr lang="en-US" altLang="zh-CN" noProof="0"/>
          </a:p>
        </p:txBody>
      </p:sp>
      <p:pic>
        <p:nvPicPr>
          <p:cNvPr id="14" name="Picture 14" descr="Graphical user interface, text, application&#10;&#10;Description automatically generated">
            <a:extLst>
              <a:ext uri="{FF2B5EF4-FFF2-40B4-BE49-F238E27FC236}">
                <a16:creationId xmlns:a16="http://schemas.microsoft.com/office/drawing/2014/main" id="{19F7AF05-6F45-FAF4-BFB8-84E9BEAC7D36}"/>
              </a:ext>
            </a:extLst>
          </p:cNvPr>
          <p:cNvPicPr>
            <a:picLocks noChangeAspect="1"/>
          </p:cNvPicPr>
          <p:nvPr/>
        </p:nvPicPr>
        <p:blipFill>
          <a:blip r:embed="rId2"/>
          <a:stretch>
            <a:fillRect/>
          </a:stretch>
        </p:blipFill>
        <p:spPr>
          <a:xfrm>
            <a:off x="628805" y="3427877"/>
            <a:ext cx="2286000" cy="981075"/>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F778DE61-8F22-EA28-2C6E-E9A8BD40A5DF}"/>
              </a:ext>
            </a:extLst>
          </p:cNvPr>
          <p:cNvPicPr>
            <a:picLocks noChangeAspect="1"/>
          </p:cNvPicPr>
          <p:nvPr/>
        </p:nvPicPr>
        <p:blipFill>
          <a:blip r:embed="rId3"/>
          <a:stretch>
            <a:fillRect/>
          </a:stretch>
        </p:blipFill>
        <p:spPr>
          <a:xfrm>
            <a:off x="3002969" y="3427412"/>
            <a:ext cx="2295525" cy="1019175"/>
          </a:xfrm>
          <a:prstGeom prst="rect">
            <a:avLst/>
          </a:prstGeom>
        </p:spPr>
      </p:pic>
      <p:pic>
        <p:nvPicPr>
          <p:cNvPr id="16" name="Picture 16" descr="Graphical user interface, text, application, table&#10;&#10;Description automatically generated">
            <a:extLst>
              <a:ext uri="{FF2B5EF4-FFF2-40B4-BE49-F238E27FC236}">
                <a16:creationId xmlns:a16="http://schemas.microsoft.com/office/drawing/2014/main" id="{A7D193E6-96BE-DCE1-F654-32B5EC87B442}"/>
              </a:ext>
            </a:extLst>
          </p:cNvPr>
          <p:cNvPicPr>
            <a:picLocks noChangeAspect="1"/>
          </p:cNvPicPr>
          <p:nvPr/>
        </p:nvPicPr>
        <p:blipFill>
          <a:blip r:embed="rId4"/>
          <a:stretch>
            <a:fillRect/>
          </a:stretch>
        </p:blipFill>
        <p:spPr>
          <a:xfrm>
            <a:off x="7467523" y="3425980"/>
            <a:ext cx="1581150" cy="1009650"/>
          </a:xfrm>
          <a:prstGeom prst="rect">
            <a:avLst/>
          </a:prstGeom>
        </p:spPr>
      </p:pic>
      <p:pic>
        <p:nvPicPr>
          <p:cNvPr id="17" name="Picture 17">
            <a:extLst>
              <a:ext uri="{FF2B5EF4-FFF2-40B4-BE49-F238E27FC236}">
                <a16:creationId xmlns:a16="http://schemas.microsoft.com/office/drawing/2014/main" id="{8A2ABBA1-521B-56F5-030E-03733735BCFE}"/>
              </a:ext>
            </a:extLst>
          </p:cNvPr>
          <p:cNvPicPr>
            <a:picLocks noChangeAspect="1"/>
          </p:cNvPicPr>
          <p:nvPr/>
        </p:nvPicPr>
        <p:blipFill>
          <a:blip r:embed="rId5"/>
          <a:stretch>
            <a:fillRect/>
          </a:stretch>
        </p:blipFill>
        <p:spPr>
          <a:xfrm>
            <a:off x="9735827" y="3447895"/>
            <a:ext cx="1381125" cy="990600"/>
          </a:xfrm>
          <a:prstGeom prst="rect">
            <a:avLst/>
          </a:prstGeom>
        </p:spPr>
      </p:pic>
    </p:spTree>
    <p:extLst>
      <p:ext uri="{BB962C8B-B14F-4D97-AF65-F5344CB8AC3E}">
        <p14:creationId xmlns:p14="http://schemas.microsoft.com/office/powerpoint/2010/main" val="451948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7562-C927-6528-5507-099CD3A4305E}"/>
              </a:ext>
            </a:extLst>
          </p:cNvPr>
          <p:cNvSpPr>
            <a:spLocks noGrp="1"/>
          </p:cNvSpPr>
          <p:nvPr>
            <p:ph type="title"/>
          </p:nvPr>
        </p:nvSpPr>
        <p:spPr/>
        <p:txBody>
          <a:bodyPr/>
          <a:lstStyle/>
          <a:p>
            <a:r>
              <a:rPr lang="en-US"/>
              <a:t>Analysis</a:t>
            </a:r>
          </a:p>
        </p:txBody>
      </p:sp>
      <p:pic>
        <p:nvPicPr>
          <p:cNvPr id="6" name="Picture Placeholder 5" descr="Pictorial representation of a graph chart">
            <a:extLst>
              <a:ext uri="{FF2B5EF4-FFF2-40B4-BE49-F238E27FC236}">
                <a16:creationId xmlns:a16="http://schemas.microsoft.com/office/drawing/2014/main" id="{9E587C90-3D1C-ED67-00CB-8073E80844AD}"/>
              </a:ext>
            </a:extLst>
          </p:cNvPr>
          <p:cNvPicPr>
            <a:picLocks noGrp="1" noChangeAspect="1"/>
          </p:cNvPicPr>
          <p:nvPr>
            <p:ph type="pic" sz="quarter" idx="47"/>
          </p:nvPr>
        </p:nvPicPr>
        <p:blipFill>
          <a:blip r:embed="rId2"/>
          <a:srcRect l="20917" r="20917"/>
          <a:stretch/>
        </p:blipFill>
        <p:spPr/>
      </p:pic>
      <p:sp>
        <p:nvSpPr>
          <p:cNvPr id="7" name="Hexagon 6">
            <a:extLst>
              <a:ext uri="{FF2B5EF4-FFF2-40B4-BE49-F238E27FC236}">
                <a16:creationId xmlns:a16="http://schemas.microsoft.com/office/drawing/2014/main" id="{FA88A9E4-6ACE-0691-BEB7-3972D2C903ED}"/>
              </a:ext>
            </a:extLst>
          </p:cNvPr>
          <p:cNvSpPr/>
          <p:nvPr/>
        </p:nvSpPr>
        <p:spPr>
          <a:xfrm rot="5400000">
            <a:off x="2518031" y="2957668"/>
            <a:ext cx="1173019" cy="979054"/>
          </a:xfrm>
          <a:prstGeom prst="hexagon">
            <a:avLst>
              <a:gd name="adj" fmla="val 39151"/>
              <a:gd name="vf" fmla="val 11547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081488"/>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a:t>Choosing the best model</a:t>
            </a:r>
          </a:p>
        </p:txBody>
      </p:sp>
      <p:sp>
        <p:nvSpPr>
          <p:cNvPr id="2" name="Text Placeholder 1">
            <a:extLst>
              <a:ext uri="{FF2B5EF4-FFF2-40B4-BE49-F238E27FC236}">
                <a16:creationId xmlns:a16="http://schemas.microsoft.com/office/drawing/2014/main" id="{F3284B67-0D40-1F25-8401-8376F7384D28}"/>
              </a:ext>
            </a:extLst>
          </p:cNvPr>
          <p:cNvSpPr>
            <a:spLocks noGrp="1"/>
          </p:cNvSpPr>
          <p:nvPr>
            <p:ph type="body" sz="quarter" idx="28"/>
          </p:nvPr>
        </p:nvSpPr>
        <p:spPr/>
        <p:txBody>
          <a:bodyPr/>
          <a:lstStyle/>
          <a:p>
            <a:r>
              <a:rPr lang="en-US">
                <a:latin typeface="Abadi"/>
              </a:rPr>
              <a:t>Accuracy</a:t>
            </a:r>
            <a:endParaRPr lang="en-US"/>
          </a:p>
        </p:txBody>
      </p:sp>
      <p:sp>
        <p:nvSpPr>
          <p:cNvPr id="5" name="Text Placeholder 4">
            <a:extLst>
              <a:ext uri="{FF2B5EF4-FFF2-40B4-BE49-F238E27FC236}">
                <a16:creationId xmlns:a16="http://schemas.microsoft.com/office/drawing/2014/main" id="{2E5CEAFF-8559-D7A0-DFF7-2545699A00E2}"/>
              </a:ext>
            </a:extLst>
          </p:cNvPr>
          <p:cNvSpPr>
            <a:spLocks noGrp="1"/>
          </p:cNvSpPr>
          <p:nvPr>
            <p:ph type="body" sz="quarter" idx="29"/>
          </p:nvPr>
        </p:nvSpPr>
        <p:spPr/>
        <p:txBody>
          <a:bodyPr/>
          <a:lstStyle/>
          <a:p>
            <a:r>
              <a:rPr lang="en-US">
                <a:latin typeface="Abadi"/>
              </a:rPr>
              <a:t>Specificity</a:t>
            </a:r>
            <a:endParaRPr lang="en-US"/>
          </a:p>
        </p:txBody>
      </p:sp>
      <p:sp>
        <p:nvSpPr>
          <p:cNvPr id="6" name="Text Placeholder 5">
            <a:extLst>
              <a:ext uri="{FF2B5EF4-FFF2-40B4-BE49-F238E27FC236}">
                <a16:creationId xmlns:a16="http://schemas.microsoft.com/office/drawing/2014/main" id="{5219F753-A4D4-1A65-812A-10AC2C8E933C}"/>
              </a:ext>
            </a:extLst>
          </p:cNvPr>
          <p:cNvSpPr>
            <a:spLocks noGrp="1"/>
          </p:cNvSpPr>
          <p:nvPr>
            <p:ph type="body" sz="quarter" idx="30"/>
          </p:nvPr>
        </p:nvSpPr>
        <p:spPr/>
        <p:txBody>
          <a:bodyPr/>
          <a:lstStyle/>
          <a:p>
            <a:r>
              <a:rPr lang="en-US">
                <a:latin typeface="Abadi"/>
              </a:rPr>
              <a:t>Sensitivity</a:t>
            </a:r>
            <a:endParaRPr lang="en-US"/>
          </a:p>
        </p:txBody>
      </p:sp>
      <p:sp>
        <p:nvSpPr>
          <p:cNvPr id="8" name="Text Placeholder 7">
            <a:extLst>
              <a:ext uri="{FF2B5EF4-FFF2-40B4-BE49-F238E27FC236}">
                <a16:creationId xmlns:a16="http://schemas.microsoft.com/office/drawing/2014/main" id="{BE41C9EA-2CD3-6E47-0EF8-F81F1CE01ACB}"/>
              </a:ext>
            </a:extLst>
          </p:cNvPr>
          <p:cNvSpPr>
            <a:spLocks noGrp="1"/>
          </p:cNvSpPr>
          <p:nvPr>
            <p:ph type="body" sz="quarter" idx="31"/>
          </p:nvPr>
        </p:nvSpPr>
        <p:spPr/>
        <p:txBody>
          <a:bodyPr/>
          <a:lstStyle/>
          <a:p>
            <a:r>
              <a:rPr lang="en-US">
                <a:latin typeface="Abadi"/>
              </a:rPr>
              <a:t>False Negative Rate</a:t>
            </a:r>
            <a:endParaRPr lang="en-US"/>
          </a:p>
        </p:txBody>
      </p:sp>
      <p:sp>
        <p:nvSpPr>
          <p:cNvPr id="9" name="Text Placeholder 8">
            <a:extLst>
              <a:ext uri="{FF2B5EF4-FFF2-40B4-BE49-F238E27FC236}">
                <a16:creationId xmlns:a16="http://schemas.microsoft.com/office/drawing/2014/main" id="{B5689768-29E5-5916-A092-D6EC324BC99C}"/>
              </a:ext>
            </a:extLst>
          </p:cNvPr>
          <p:cNvSpPr>
            <a:spLocks noGrp="1"/>
          </p:cNvSpPr>
          <p:nvPr>
            <p:ph type="body" sz="quarter" idx="32"/>
          </p:nvPr>
        </p:nvSpPr>
        <p:spPr/>
        <p:txBody>
          <a:bodyPr/>
          <a:lstStyle/>
          <a:p>
            <a:r>
              <a:rPr lang="en-US" dirty="0">
                <a:latin typeface="Abadi"/>
              </a:rPr>
              <a:t>False Positive Rate</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34"/>
          </p:nvPr>
        </p:nvSpPr>
        <p:spPr/>
        <p:txBody>
          <a:bodyPr/>
          <a:lstStyle/>
          <a:p>
            <a:fld id="{47FEACEE-25B4-4A2D-B147-27296E36371D}" type="slidenum">
              <a:rPr lang="en-US" altLang="zh-CN" smtClean="0"/>
              <a:pPr/>
              <a:t>32</a:t>
            </a:fld>
            <a:endParaRPr lang="en-US" altLang="zh-CN"/>
          </a:p>
        </p:txBody>
      </p:sp>
    </p:spTree>
    <p:extLst>
      <p:ext uri="{BB962C8B-B14F-4D97-AF65-F5344CB8AC3E}">
        <p14:creationId xmlns:p14="http://schemas.microsoft.com/office/powerpoint/2010/main" val="124602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C4EE51-5046-F32E-E7FF-2C66651CE39F}"/>
              </a:ext>
            </a:extLst>
          </p:cNvPr>
          <p:cNvSpPr>
            <a:spLocks noGrp="1"/>
          </p:cNvSpPr>
          <p:nvPr>
            <p:ph type="body" sz="quarter" idx="27"/>
          </p:nvPr>
        </p:nvSpPr>
        <p:spPr>
          <a:xfrm>
            <a:off x="4550705" y="3162611"/>
            <a:ext cx="2653545" cy="462572"/>
          </a:xfrm>
        </p:spPr>
        <p:txBody>
          <a:bodyPr/>
          <a:lstStyle/>
          <a:p>
            <a:pPr algn="ctr"/>
            <a:r>
              <a:rPr lang="en-US"/>
              <a:t>Accuracy</a:t>
            </a:r>
          </a:p>
        </p:txBody>
      </p:sp>
      <p:sp>
        <p:nvSpPr>
          <p:cNvPr id="4" name="Text Placeholder 3">
            <a:extLst>
              <a:ext uri="{FF2B5EF4-FFF2-40B4-BE49-F238E27FC236}">
                <a16:creationId xmlns:a16="http://schemas.microsoft.com/office/drawing/2014/main" id="{A3704C8A-8A61-19FF-459C-F99E1F3E18E0}"/>
              </a:ext>
            </a:extLst>
          </p:cNvPr>
          <p:cNvSpPr>
            <a:spLocks noGrp="1"/>
          </p:cNvSpPr>
          <p:nvPr>
            <p:ph type="body" sz="quarter" idx="28"/>
          </p:nvPr>
        </p:nvSpPr>
        <p:spPr>
          <a:xfrm>
            <a:off x="4550705" y="3831757"/>
            <a:ext cx="2653545" cy="2141862"/>
          </a:xfrm>
        </p:spPr>
        <p:txBody>
          <a:bodyPr vert="horz" lIns="91440" tIns="45720" rIns="91440" bIns="45720" rtlCol="0" anchor="t">
            <a:noAutofit/>
          </a:bodyPr>
          <a:lstStyle/>
          <a:p>
            <a:pPr marL="285750" indent="-285750">
              <a:buChar char="•"/>
            </a:pPr>
            <a:r>
              <a:rPr lang="en-US"/>
              <a:t>Accuracy is the best model for maximizing overall profit. </a:t>
            </a:r>
          </a:p>
          <a:p>
            <a:pPr marL="285750" indent="-285750">
              <a:buChar char="•"/>
            </a:pPr>
            <a:r>
              <a:rPr lang="en-US"/>
              <a:t>Accuracy allows us to correctly identify the maximal good risk clients while minimizing the bad risk clients.</a:t>
            </a:r>
          </a:p>
        </p:txBody>
      </p:sp>
      <p:pic>
        <p:nvPicPr>
          <p:cNvPr id="10" name="Picture 10" descr="A picture containing building&#10;&#10;Description automatically generated">
            <a:extLst>
              <a:ext uri="{FF2B5EF4-FFF2-40B4-BE49-F238E27FC236}">
                <a16:creationId xmlns:a16="http://schemas.microsoft.com/office/drawing/2014/main" id="{7AA3EEB4-4368-8C16-27E2-1EBC4DD37458}"/>
              </a:ext>
            </a:extLst>
          </p:cNvPr>
          <p:cNvPicPr>
            <a:picLocks noGrp="1" noChangeAspect="1"/>
          </p:cNvPicPr>
          <p:nvPr>
            <p:ph type="pic" sz="quarter" idx="51"/>
          </p:nvPr>
        </p:nvPicPr>
        <p:blipFill>
          <a:blip r:embed="rId2"/>
          <a:srcRect l="8794" r="8794"/>
          <a:stretch/>
        </p:blipFill>
        <p:spPr>
          <a:xfrm>
            <a:off x="1479512" y="2195897"/>
            <a:ext cx="2195018" cy="2055756"/>
          </a:xfrm>
        </p:spPr>
      </p:pic>
      <p:sp>
        <p:nvSpPr>
          <p:cNvPr id="2" name="Title 1">
            <a:extLst>
              <a:ext uri="{FF2B5EF4-FFF2-40B4-BE49-F238E27FC236}">
                <a16:creationId xmlns:a16="http://schemas.microsoft.com/office/drawing/2014/main" id="{2EA8E426-9D64-0594-F370-DB3E3BDFA4DA}"/>
              </a:ext>
            </a:extLst>
          </p:cNvPr>
          <p:cNvSpPr>
            <a:spLocks noGrp="1"/>
          </p:cNvSpPr>
          <p:nvPr>
            <p:ph type="title"/>
          </p:nvPr>
        </p:nvSpPr>
        <p:spPr/>
        <p:txBody>
          <a:bodyPr/>
          <a:lstStyle/>
          <a:p>
            <a:r>
              <a:rPr lang="en-US"/>
              <a:t>Choosing the Best Model</a:t>
            </a:r>
          </a:p>
        </p:txBody>
      </p:sp>
      <p:sp>
        <p:nvSpPr>
          <p:cNvPr id="5" name="Text Placeholder 4">
            <a:extLst>
              <a:ext uri="{FF2B5EF4-FFF2-40B4-BE49-F238E27FC236}">
                <a16:creationId xmlns:a16="http://schemas.microsoft.com/office/drawing/2014/main" id="{7E817520-22E0-ED6F-DFCB-B91B6A86AF54}"/>
              </a:ext>
            </a:extLst>
          </p:cNvPr>
          <p:cNvSpPr>
            <a:spLocks noGrp="1"/>
          </p:cNvSpPr>
          <p:nvPr>
            <p:ph type="body" sz="quarter" idx="52"/>
          </p:nvPr>
        </p:nvSpPr>
        <p:spPr>
          <a:xfrm>
            <a:off x="7811506" y="3056510"/>
            <a:ext cx="2653545" cy="568673"/>
          </a:xfrm>
        </p:spPr>
        <p:txBody>
          <a:bodyPr/>
          <a:lstStyle/>
          <a:p>
            <a:pPr algn="ctr"/>
            <a:r>
              <a:rPr lang="en-US"/>
              <a:t>False Positive Rate</a:t>
            </a:r>
          </a:p>
        </p:txBody>
      </p:sp>
      <p:sp>
        <p:nvSpPr>
          <p:cNvPr id="6" name="Text Placeholder 5">
            <a:extLst>
              <a:ext uri="{FF2B5EF4-FFF2-40B4-BE49-F238E27FC236}">
                <a16:creationId xmlns:a16="http://schemas.microsoft.com/office/drawing/2014/main" id="{7180F5D9-73BF-2F55-768B-782076159256}"/>
              </a:ext>
            </a:extLst>
          </p:cNvPr>
          <p:cNvSpPr>
            <a:spLocks noGrp="1"/>
          </p:cNvSpPr>
          <p:nvPr>
            <p:ph type="body" sz="quarter" idx="53"/>
          </p:nvPr>
        </p:nvSpPr>
        <p:spPr>
          <a:xfrm>
            <a:off x="7811506" y="3831757"/>
            <a:ext cx="2653545" cy="2141862"/>
          </a:xfrm>
        </p:spPr>
        <p:txBody>
          <a:bodyPr vert="horz" lIns="91440" tIns="45720" rIns="91440" bIns="45720" rtlCol="0" anchor="t">
            <a:noAutofit/>
          </a:bodyPr>
          <a:lstStyle/>
          <a:p>
            <a:pPr marL="285750" indent="-285750">
              <a:buChar char="•"/>
            </a:pPr>
            <a:r>
              <a:rPr lang="en-US"/>
              <a:t>False positive rate (FPR) is the best model for minimizing risk.</a:t>
            </a:r>
          </a:p>
          <a:p>
            <a:pPr marL="285750" indent="-285750">
              <a:buChar char="•"/>
            </a:pPr>
            <a:r>
              <a:rPr lang="en-US"/>
              <a:t>By minimizing FPR, we prevent loss by declining loans to bad risk clients.</a:t>
            </a:r>
          </a:p>
        </p:txBody>
      </p:sp>
      <p:sp>
        <p:nvSpPr>
          <p:cNvPr id="8" name="Slide Number Placeholder 7">
            <a:extLst>
              <a:ext uri="{FF2B5EF4-FFF2-40B4-BE49-F238E27FC236}">
                <a16:creationId xmlns:a16="http://schemas.microsoft.com/office/drawing/2014/main" id="{2E9A6A9C-C066-5401-B6E1-05BE7E5742C0}"/>
              </a:ext>
            </a:extLst>
          </p:cNvPr>
          <p:cNvSpPr>
            <a:spLocks noGrp="1"/>
          </p:cNvSpPr>
          <p:nvPr>
            <p:ph type="sldNum" sz="quarter" idx="55"/>
          </p:nvPr>
        </p:nvSpPr>
        <p:spPr/>
        <p:txBody>
          <a:bodyPr/>
          <a:lstStyle/>
          <a:p>
            <a:fld id="{47FEACEE-25B4-4A2D-B147-27296E36371D}" type="slidenum">
              <a:rPr lang="en-US" altLang="zh-CN" smtClean="0"/>
              <a:pPr/>
              <a:t>33</a:t>
            </a:fld>
            <a:endParaRPr lang="en-US" altLang="zh-CN"/>
          </a:p>
        </p:txBody>
      </p:sp>
    </p:spTree>
    <p:extLst>
      <p:ext uri="{BB962C8B-B14F-4D97-AF65-F5344CB8AC3E}">
        <p14:creationId xmlns:p14="http://schemas.microsoft.com/office/powerpoint/2010/main" val="901465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7717-531B-EA1B-86C2-F1B570AA7A7C}"/>
              </a:ext>
            </a:extLst>
          </p:cNvPr>
          <p:cNvSpPr>
            <a:spLocks noGrp="1"/>
          </p:cNvSpPr>
          <p:nvPr>
            <p:ph type="title"/>
          </p:nvPr>
        </p:nvSpPr>
        <p:spPr>
          <a:xfrm>
            <a:off x="1674519" y="1984038"/>
            <a:ext cx="3234267" cy="1247138"/>
          </a:xfrm>
        </p:spPr>
        <p:txBody>
          <a:bodyPr anchor="t">
            <a:normAutofit/>
          </a:bodyPr>
          <a:lstStyle/>
          <a:p>
            <a:r>
              <a:rPr lang="en-US" sz="4800"/>
              <a:t>Accuracy </a:t>
            </a:r>
          </a:p>
        </p:txBody>
      </p:sp>
      <p:pic>
        <p:nvPicPr>
          <p:cNvPr id="9" name="Picture 9" descr="Graphical user interface, text, application, email&#10;&#10;Description automatically generated">
            <a:extLst>
              <a:ext uri="{FF2B5EF4-FFF2-40B4-BE49-F238E27FC236}">
                <a16:creationId xmlns:a16="http://schemas.microsoft.com/office/drawing/2014/main" id="{AF6653C6-6350-704A-9E70-AE14B7FD1EC8}"/>
              </a:ext>
            </a:extLst>
          </p:cNvPr>
          <p:cNvPicPr>
            <a:picLocks noGrp="1" noChangeAspect="1"/>
          </p:cNvPicPr>
          <p:nvPr>
            <p:ph type="chart" sz="quarter" idx="27"/>
          </p:nvPr>
        </p:nvPicPr>
        <p:blipFill rotWithShape="1">
          <a:blip r:embed="rId2"/>
          <a:stretch/>
        </p:blipFill>
        <p:spPr>
          <a:xfrm>
            <a:off x="4854222" y="394758"/>
            <a:ext cx="7233391" cy="5330823"/>
          </a:xfrm>
          <a:noFill/>
        </p:spPr>
      </p:pic>
      <p:sp>
        <p:nvSpPr>
          <p:cNvPr id="5" name="Slide Number Placeholder 4">
            <a:extLst>
              <a:ext uri="{FF2B5EF4-FFF2-40B4-BE49-F238E27FC236}">
                <a16:creationId xmlns:a16="http://schemas.microsoft.com/office/drawing/2014/main" id="{C771E6B2-DE59-86D0-F408-B391FA2CC607}"/>
              </a:ext>
            </a:extLst>
          </p:cNvPr>
          <p:cNvSpPr>
            <a:spLocks noGrp="1"/>
          </p:cNvSpPr>
          <p:nvPr>
            <p:ph type="sldNum" sz="quarter" idx="29"/>
          </p:nvPr>
        </p:nvSpPr>
        <p:spPr/>
        <p:txBody>
          <a:bodyPr anchor="ctr">
            <a:normAutofit/>
          </a:bodyPr>
          <a:lstStyle/>
          <a:p>
            <a:pPr>
              <a:spcAft>
                <a:spcPts val="600"/>
              </a:spcAft>
            </a:pPr>
            <a:fld id="{47FEACEE-25B4-4A2D-B147-27296E36371D}" type="slidenum">
              <a:rPr lang="en-US" altLang="zh-CN" smtClean="0"/>
              <a:pPr>
                <a:spcAft>
                  <a:spcPts val="600"/>
                </a:spcAft>
              </a:pPr>
              <a:t>34</a:t>
            </a:fld>
            <a:endParaRPr lang="en-US" altLang="zh-CN"/>
          </a:p>
        </p:txBody>
      </p:sp>
      <p:sp>
        <p:nvSpPr>
          <p:cNvPr id="12" name="Hexagon 11">
            <a:extLst>
              <a:ext uri="{FF2B5EF4-FFF2-40B4-BE49-F238E27FC236}">
                <a16:creationId xmlns:a16="http://schemas.microsoft.com/office/drawing/2014/main" id="{47FC6D12-C578-3777-9A9B-58AC838C639B}"/>
              </a:ext>
            </a:extLst>
          </p:cNvPr>
          <p:cNvSpPr/>
          <p:nvPr/>
        </p:nvSpPr>
        <p:spPr>
          <a:xfrm>
            <a:off x="225777" y="141110"/>
            <a:ext cx="1862666" cy="1571037"/>
          </a:xfrm>
          <a:prstGeom prst="hexagon">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9320"/>
              </a:solidFill>
            </a:endParaRPr>
          </a:p>
        </p:txBody>
      </p:sp>
      <p:sp>
        <p:nvSpPr>
          <p:cNvPr id="13" name="TextBox 12">
            <a:extLst>
              <a:ext uri="{FF2B5EF4-FFF2-40B4-BE49-F238E27FC236}">
                <a16:creationId xmlns:a16="http://schemas.microsoft.com/office/drawing/2014/main" id="{66409211-BFF8-7713-8BC5-A76D7A5D2A3B}"/>
              </a:ext>
            </a:extLst>
          </p:cNvPr>
          <p:cNvSpPr txBox="1"/>
          <p:nvPr/>
        </p:nvSpPr>
        <p:spPr>
          <a:xfrm>
            <a:off x="1199443" y="3035064"/>
            <a:ext cx="379118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latin typeface="Posterama"/>
                <a:ea typeface="微软雅黑"/>
                <a:cs typeface="Posterama"/>
              </a:rPr>
              <a:t>Our </a:t>
            </a:r>
            <a:r>
              <a:rPr lang="en-US" sz="2400" b="1" dirty="0">
                <a:latin typeface="Posterama"/>
                <a:ea typeface="微软雅黑"/>
                <a:cs typeface="Posterama"/>
              </a:rPr>
              <a:t>bagging model </a:t>
            </a:r>
            <a:r>
              <a:rPr lang="en-US" sz="2400" dirty="0">
                <a:latin typeface="Posterama"/>
                <a:ea typeface="微软雅黑"/>
                <a:cs typeface="Posterama"/>
              </a:rPr>
              <a:t>has the best accuracy, followed by the </a:t>
            </a:r>
            <a:r>
              <a:rPr lang="en-US" sz="2400" b="1" dirty="0">
                <a:latin typeface="Posterama"/>
                <a:ea typeface="微软雅黑"/>
                <a:cs typeface="Posterama"/>
              </a:rPr>
              <a:t>random forest </a:t>
            </a:r>
            <a:r>
              <a:rPr lang="en-US" sz="2400" dirty="0">
                <a:latin typeface="Posterama"/>
                <a:ea typeface="微软雅黑"/>
                <a:cs typeface="Posterama"/>
              </a:rPr>
              <a:t>model and the </a:t>
            </a:r>
            <a:r>
              <a:rPr lang="en-US" sz="2400" b="1" dirty="0">
                <a:latin typeface="Posterama"/>
                <a:ea typeface="微软雅黑"/>
                <a:cs typeface="Posterama"/>
              </a:rPr>
              <a:t>LDA</a:t>
            </a:r>
            <a:r>
              <a:rPr lang="en-US" sz="2400" dirty="0">
                <a:latin typeface="Posterama"/>
                <a:ea typeface="微软雅黑"/>
                <a:cs typeface="Posterama"/>
              </a:rPr>
              <a:t> model</a:t>
            </a:r>
          </a:p>
        </p:txBody>
      </p:sp>
      <p:pic>
        <p:nvPicPr>
          <p:cNvPr id="7" name="Picture 7" descr="A picture containing text, antenna&#10;&#10;Description automatically generated">
            <a:extLst>
              <a:ext uri="{FF2B5EF4-FFF2-40B4-BE49-F238E27FC236}">
                <a16:creationId xmlns:a16="http://schemas.microsoft.com/office/drawing/2014/main" id="{5ABEE763-9867-E7F5-8CE5-C3FF4E23AAD7}"/>
              </a:ext>
            </a:extLst>
          </p:cNvPr>
          <p:cNvPicPr>
            <a:picLocks noChangeAspect="1"/>
          </p:cNvPicPr>
          <p:nvPr/>
        </p:nvPicPr>
        <p:blipFill>
          <a:blip r:embed="rId3"/>
          <a:stretch>
            <a:fillRect/>
          </a:stretch>
        </p:blipFill>
        <p:spPr>
          <a:xfrm>
            <a:off x="670983" y="5308642"/>
            <a:ext cx="3526366" cy="855050"/>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DC20AC7D-1303-F129-8429-9652ECBEF54D}"/>
                  </a:ext>
                </a:extLst>
              </p14:cNvPr>
              <p14:cNvContentPartPr/>
              <p14:nvPr/>
            </p14:nvContentPartPr>
            <p14:xfrm>
              <a:off x="7117291" y="5352521"/>
              <a:ext cx="409679" cy="13229"/>
            </p14:xfrm>
          </p:contentPart>
        </mc:Choice>
        <mc:Fallback xmlns="">
          <p:pic>
            <p:nvPicPr>
              <p:cNvPr id="11" name="Ink 10">
                <a:extLst>
                  <a:ext uri="{FF2B5EF4-FFF2-40B4-BE49-F238E27FC236}">
                    <a16:creationId xmlns:a16="http://schemas.microsoft.com/office/drawing/2014/main" id="{DC20AC7D-1303-F129-8429-9652ECBEF54D}"/>
                  </a:ext>
                </a:extLst>
              </p:cNvPr>
              <p:cNvPicPr/>
              <p:nvPr/>
            </p:nvPicPr>
            <p:blipFill>
              <a:blip r:embed="rId5"/>
              <a:stretch>
                <a:fillRect/>
              </a:stretch>
            </p:blipFill>
            <p:spPr>
              <a:xfrm>
                <a:off x="7063698" y="5228913"/>
                <a:ext cx="517224" cy="26085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F89F7E8-7D89-D4FB-BB2D-70143B4CB89F}"/>
                  </a:ext>
                </a:extLst>
              </p14:cNvPr>
              <p14:cNvContentPartPr/>
              <p14:nvPr/>
            </p14:nvContentPartPr>
            <p14:xfrm>
              <a:off x="7117291" y="5355791"/>
              <a:ext cx="471242" cy="188428"/>
            </p14:xfrm>
          </p:contentPart>
        </mc:Choice>
        <mc:Fallback xmlns="">
          <p:pic>
            <p:nvPicPr>
              <p:cNvPr id="14" name="Ink 13">
                <a:extLst>
                  <a:ext uri="{FF2B5EF4-FFF2-40B4-BE49-F238E27FC236}">
                    <a16:creationId xmlns:a16="http://schemas.microsoft.com/office/drawing/2014/main" id="{7F89F7E8-7D89-D4FB-BB2D-70143B4CB89F}"/>
                  </a:ext>
                </a:extLst>
              </p:cNvPr>
              <p:cNvPicPr/>
              <p:nvPr/>
            </p:nvPicPr>
            <p:blipFill>
              <a:blip r:embed="rId7"/>
              <a:stretch>
                <a:fillRect/>
              </a:stretch>
            </p:blipFill>
            <p:spPr>
              <a:xfrm>
                <a:off x="7063692" y="5247912"/>
                <a:ext cx="578800" cy="403826"/>
              </a:xfrm>
              <a:prstGeom prst="rect">
                <a:avLst/>
              </a:prstGeom>
            </p:spPr>
          </p:pic>
        </mc:Fallback>
      </mc:AlternateContent>
    </p:spTree>
    <p:extLst>
      <p:ext uri="{BB962C8B-B14F-4D97-AF65-F5344CB8AC3E}">
        <p14:creationId xmlns:p14="http://schemas.microsoft.com/office/powerpoint/2010/main" val="1349380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A07C-7916-27AE-E1E5-21D97C7A5F2D}"/>
              </a:ext>
            </a:extLst>
          </p:cNvPr>
          <p:cNvSpPr>
            <a:spLocks noGrp="1"/>
          </p:cNvSpPr>
          <p:nvPr>
            <p:ph type="title"/>
          </p:nvPr>
        </p:nvSpPr>
        <p:spPr>
          <a:xfrm>
            <a:off x="418496" y="1861742"/>
            <a:ext cx="4118563" cy="936694"/>
          </a:xfrm>
        </p:spPr>
        <p:txBody>
          <a:bodyPr/>
          <a:lstStyle/>
          <a:p>
            <a:r>
              <a:rPr lang="en-US"/>
              <a:t>False Positive Rate</a:t>
            </a:r>
          </a:p>
        </p:txBody>
      </p:sp>
      <p:sp>
        <p:nvSpPr>
          <p:cNvPr id="4" name="Slide Number Placeholder 3">
            <a:extLst>
              <a:ext uri="{FF2B5EF4-FFF2-40B4-BE49-F238E27FC236}">
                <a16:creationId xmlns:a16="http://schemas.microsoft.com/office/drawing/2014/main" id="{91153E4F-43A2-D4EA-D99C-ACE9C3C70C56}"/>
              </a:ext>
            </a:extLst>
          </p:cNvPr>
          <p:cNvSpPr>
            <a:spLocks noGrp="1"/>
          </p:cNvSpPr>
          <p:nvPr>
            <p:ph type="sldNum" sz="quarter" idx="29"/>
          </p:nvPr>
        </p:nvSpPr>
        <p:spPr/>
        <p:txBody>
          <a:bodyPr/>
          <a:lstStyle/>
          <a:p>
            <a:fld id="{47FEACEE-25B4-4A2D-B147-27296E36371D}" type="slidenum">
              <a:rPr lang="en-US" altLang="zh-CN" smtClean="0"/>
              <a:pPr/>
              <a:t>35</a:t>
            </a:fld>
            <a:endParaRPr lang="en-US" altLang="zh-CN"/>
          </a:p>
        </p:txBody>
      </p:sp>
      <p:sp>
        <p:nvSpPr>
          <p:cNvPr id="7" name="Hexagon 6">
            <a:extLst>
              <a:ext uri="{FF2B5EF4-FFF2-40B4-BE49-F238E27FC236}">
                <a16:creationId xmlns:a16="http://schemas.microsoft.com/office/drawing/2014/main" id="{4C96BFAD-81EE-FD20-3CF1-3E2BF9625C78}"/>
              </a:ext>
            </a:extLst>
          </p:cNvPr>
          <p:cNvSpPr/>
          <p:nvPr/>
        </p:nvSpPr>
        <p:spPr>
          <a:xfrm>
            <a:off x="2669351" y="56443"/>
            <a:ext cx="1862666" cy="1571037"/>
          </a:xfrm>
          <a:prstGeom prst="hexagon">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9320"/>
              </a:solidFill>
            </a:endParaRPr>
          </a:p>
        </p:txBody>
      </p:sp>
      <p:sp>
        <p:nvSpPr>
          <p:cNvPr id="8" name="TextBox 7">
            <a:extLst>
              <a:ext uri="{FF2B5EF4-FFF2-40B4-BE49-F238E27FC236}">
                <a16:creationId xmlns:a16="http://schemas.microsoft.com/office/drawing/2014/main" id="{54AB3AB2-1762-3A79-10D8-0EF5761FBC61}"/>
              </a:ext>
            </a:extLst>
          </p:cNvPr>
          <p:cNvSpPr txBox="1"/>
          <p:nvPr/>
        </p:nvSpPr>
        <p:spPr>
          <a:xfrm>
            <a:off x="846666" y="3113851"/>
            <a:ext cx="335844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b="1" dirty="0">
                <a:latin typeface="Posterama"/>
                <a:ea typeface="微软雅黑"/>
                <a:cs typeface="Posterama"/>
              </a:rPr>
              <a:t>LDA</a:t>
            </a:r>
            <a:r>
              <a:rPr lang="en-US" sz="2400" dirty="0">
                <a:latin typeface="Posterama"/>
                <a:ea typeface="微软雅黑"/>
                <a:cs typeface="Posterama"/>
              </a:rPr>
              <a:t> model has the best false positive rate, followed by the </a:t>
            </a:r>
            <a:r>
              <a:rPr lang="en-US" sz="2400" b="1" dirty="0">
                <a:latin typeface="Posterama"/>
                <a:ea typeface="微软雅黑"/>
                <a:cs typeface="Posterama"/>
              </a:rPr>
              <a:t>bagging</a:t>
            </a:r>
            <a:r>
              <a:rPr lang="en-US" sz="2400" dirty="0">
                <a:latin typeface="Posterama"/>
                <a:ea typeface="微软雅黑"/>
                <a:cs typeface="Posterama"/>
              </a:rPr>
              <a:t> model</a:t>
            </a:r>
          </a:p>
          <a:p>
            <a:pPr marL="285750" indent="-285750">
              <a:buFont typeface="Arial" panose="020B0604020202020204" pitchFamily="34" charset="0"/>
              <a:buChar char="•"/>
            </a:pPr>
            <a:r>
              <a:rPr lang="en-US" sz="2400" dirty="0">
                <a:solidFill>
                  <a:srgbClr val="000000"/>
                </a:solidFill>
                <a:latin typeface="Posterama"/>
                <a:ea typeface="微软雅黑"/>
                <a:cs typeface="Posterama"/>
              </a:rPr>
              <a:t>FPR = 1 - specificity</a:t>
            </a:r>
            <a:endParaRPr lang="en-US" sz="2400" dirty="0">
              <a:solidFill>
                <a:srgbClr val="000000"/>
              </a:solidFill>
              <a:latin typeface="Posterama" panose="020B0504020200020000" pitchFamily="34" charset="0"/>
              <a:ea typeface="微软雅黑"/>
              <a:cs typeface="Posterama" panose="020B0504020200020000" pitchFamily="34" charset="0"/>
            </a:endParaRPr>
          </a:p>
        </p:txBody>
      </p:sp>
      <p:pic>
        <p:nvPicPr>
          <p:cNvPr id="10" name="Picture 10">
            <a:extLst>
              <a:ext uri="{FF2B5EF4-FFF2-40B4-BE49-F238E27FC236}">
                <a16:creationId xmlns:a16="http://schemas.microsoft.com/office/drawing/2014/main" id="{BFFBF399-618D-83E2-3A35-15FF73E36557}"/>
              </a:ext>
            </a:extLst>
          </p:cNvPr>
          <p:cNvPicPr>
            <a:picLocks noChangeAspect="1"/>
          </p:cNvPicPr>
          <p:nvPr/>
        </p:nvPicPr>
        <p:blipFill>
          <a:blip r:embed="rId2"/>
          <a:stretch>
            <a:fillRect/>
          </a:stretch>
        </p:blipFill>
        <p:spPr>
          <a:xfrm>
            <a:off x="7734300" y="354012"/>
            <a:ext cx="2660649" cy="974724"/>
          </a:xfrm>
          <a:prstGeom prst="rect">
            <a:avLst/>
          </a:prstGeom>
        </p:spPr>
      </p:pic>
      <p:sp>
        <p:nvSpPr>
          <p:cNvPr id="11" name="TextBox 10">
            <a:extLst>
              <a:ext uri="{FF2B5EF4-FFF2-40B4-BE49-F238E27FC236}">
                <a16:creationId xmlns:a16="http://schemas.microsoft.com/office/drawing/2014/main" id="{422F94EC-883B-D6B6-DB21-13D26AB7ABD7}"/>
              </a:ext>
            </a:extLst>
          </p:cNvPr>
          <p:cNvSpPr txBox="1"/>
          <p:nvPr/>
        </p:nvSpPr>
        <p:spPr>
          <a:xfrm>
            <a:off x="5632980" y="613834"/>
            <a:ext cx="21431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Posterama"/>
                <a:ea typeface="微软雅黑"/>
                <a:cs typeface="Posterama"/>
              </a:rPr>
              <a:t>Specificity =</a:t>
            </a:r>
            <a:endParaRPr lang="en-US" sz="2400" b="1" dirty="0">
              <a:solidFill>
                <a:prstClr val="white"/>
              </a:solidFill>
              <a:latin typeface="Posterama" panose="020B0504020200020000" pitchFamily="34" charset="0"/>
              <a:ea typeface="微软雅黑"/>
              <a:cs typeface="Posterama" panose="020B0504020200020000" pitchFamily="34" charset="0"/>
            </a:endParaRPr>
          </a:p>
        </p:txBody>
      </p:sp>
      <p:pic>
        <p:nvPicPr>
          <p:cNvPr id="6" name="Picture 5">
            <a:extLst>
              <a:ext uri="{FF2B5EF4-FFF2-40B4-BE49-F238E27FC236}">
                <a16:creationId xmlns:a16="http://schemas.microsoft.com/office/drawing/2014/main" id="{A034D329-2E3A-19FD-D74A-44C5A9858536}"/>
              </a:ext>
            </a:extLst>
          </p:cNvPr>
          <p:cNvPicPr>
            <a:picLocks noChangeAspect="1"/>
          </p:cNvPicPr>
          <p:nvPr/>
        </p:nvPicPr>
        <p:blipFill>
          <a:blip r:embed="rId3"/>
          <a:stretch>
            <a:fillRect/>
          </a:stretch>
        </p:blipFill>
        <p:spPr>
          <a:xfrm>
            <a:off x="5369194" y="1544954"/>
            <a:ext cx="5945051" cy="4672966"/>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9028F29-79CA-F1B1-2B14-9F9B801966F8}"/>
                  </a:ext>
                </a:extLst>
              </p14:cNvPr>
              <p14:cNvContentPartPr/>
              <p14:nvPr/>
            </p14:nvContentPartPr>
            <p14:xfrm>
              <a:off x="5860010" y="5859228"/>
              <a:ext cx="564840" cy="10800"/>
            </p14:xfrm>
          </p:contentPart>
        </mc:Choice>
        <mc:Fallback xmlns="">
          <p:pic>
            <p:nvPicPr>
              <p:cNvPr id="9" name="Ink 8">
                <a:extLst>
                  <a:ext uri="{FF2B5EF4-FFF2-40B4-BE49-F238E27FC236}">
                    <a16:creationId xmlns:a16="http://schemas.microsoft.com/office/drawing/2014/main" id="{39028F29-79CA-F1B1-2B14-9F9B801966F8}"/>
                  </a:ext>
                </a:extLst>
              </p:cNvPr>
              <p:cNvPicPr/>
              <p:nvPr/>
            </p:nvPicPr>
            <p:blipFill>
              <a:blip r:embed="rId5"/>
              <a:stretch>
                <a:fillRect/>
              </a:stretch>
            </p:blipFill>
            <p:spPr>
              <a:xfrm>
                <a:off x="5806010" y="5751588"/>
                <a:ext cx="6724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9FFC80D2-8D88-FD7A-3314-7C435F4C243A}"/>
                  </a:ext>
                </a:extLst>
              </p14:cNvPr>
              <p14:cNvContentPartPr/>
              <p14:nvPr/>
            </p14:nvContentPartPr>
            <p14:xfrm>
              <a:off x="5850290" y="6007188"/>
              <a:ext cx="579600" cy="360"/>
            </p14:xfrm>
          </p:contentPart>
        </mc:Choice>
        <mc:Fallback xmlns="">
          <p:pic>
            <p:nvPicPr>
              <p:cNvPr id="12" name="Ink 11">
                <a:extLst>
                  <a:ext uri="{FF2B5EF4-FFF2-40B4-BE49-F238E27FC236}">
                    <a16:creationId xmlns:a16="http://schemas.microsoft.com/office/drawing/2014/main" id="{9FFC80D2-8D88-FD7A-3314-7C435F4C243A}"/>
                  </a:ext>
                </a:extLst>
              </p:cNvPr>
              <p:cNvPicPr/>
              <p:nvPr/>
            </p:nvPicPr>
            <p:blipFill>
              <a:blip r:embed="rId7"/>
              <a:stretch>
                <a:fillRect/>
              </a:stretch>
            </p:blipFill>
            <p:spPr>
              <a:xfrm>
                <a:off x="5796290" y="5899548"/>
                <a:ext cx="687240" cy="216000"/>
              </a:xfrm>
              <a:prstGeom prst="rect">
                <a:avLst/>
              </a:prstGeom>
            </p:spPr>
          </p:pic>
        </mc:Fallback>
      </mc:AlternateContent>
    </p:spTree>
    <p:extLst>
      <p:ext uri="{BB962C8B-B14F-4D97-AF65-F5344CB8AC3E}">
        <p14:creationId xmlns:p14="http://schemas.microsoft.com/office/powerpoint/2010/main" val="478284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018006-E529-D730-048C-FC773AEDBEFF}"/>
              </a:ext>
            </a:extLst>
          </p:cNvPr>
          <p:cNvSpPr>
            <a:spLocks noGrp="1"/>
          </p:cNvSpPr>
          <p:nvPr>
            <p:ph type="body" sz="quarter" idx="27"/>
          </p:nvPr>
        </p:nvSpPr>
        <p:spPr>
          <a:xfrm>
            <a:off x="4550705" y="2988991"/>
            <a:ext cx="2653545" cy="443280"/>
          </a:xfrm>
        </p:spPr>
        <p:txBody>
          <a:bodyPr/>
          <a:lstStyle/>
          <a:p>
            <a:pPr algn="ctr"/>
            <a:r>
              <a:rPr lang="en-US" sz="2400"/>
              <a:t>Accuracy</a:t>
            </a:r>
          </a:p>
        </p:txBody>
      </p:sp>
      <p:sp>
        <p:nvSpPr>
          <p:cNvPr id="3" name="Text Placeholder 2">
            <a:extLst>
              <a:ext uri="{FF2B5EF4-FFF2-40B4-BE49-F238E27FC236}">
                <a16:creationId xmlns:a16="http://schemas.microsoft.com/office/drawing/2014/main" id="{C6CDEF3B-9F55-464C-661D-9821E09A068A}"/>
              </a:ext>
            </a:extLst>
          </p:cNvPr>
          <p:cNvSpPr>
            <a:spLocks noGrp="1"/>
          </p:cNvSpPr>
          <p:nvPr>
            <p:ph type="body" sz="quarter" idx="28"/>
          </p:nvPr>
        </p:nvSpPr>
        <p:spPr>
          <a:xfrm>
            <a:off x="4608578" y="3706364"/>
            <a:ext cx="2653545" cy="1727103"/>
          </a:xfrm>
        </p:spPr>
        <p:txBody>
          <a:bodyPr vert="horz" lIns="91440" tIns="45720" rIns="91440" bIns="45720" rtlCol="0" anchor="t">
            <a:noAutofit/>
          </a:bodyPr>
          <a:lstStyle/>
          <a:p>
            <a:pPr marL="285750" indent="-285750">
              <a:buChar char="•"/>
            </a:pPr>
            <a:r>
              <a:rPr lang="en-US" sz="1800"/>
              <a:t>Accuracy will lead to accepting more bad risk clients than we would like to</a:t>
            </a:r>
          </a:p>
        </p:txBody>
      </p:sp>
      <p:sp>
        <p:nvSpPr>
          <p:cNvPr id="5" name="Title 4">
            <a:extLst>
              <a:ext uri="{FF2B5EF4-FFF2-40B4-BE49-F238E27FC236}">
                <a16:creationId xmlns:a16="http://schemas.microsoft.com/office/drawing/2014/main" id="{F5951A90-FB79-92E7-1DBC-281866D70E70}"/>
              </a:ext>
            </a:extLst>
          </p:cNvPr>
          <p:cNvSpPr>
            <a:spLocks noGrp="1"/>
          </p:cNvSpPr>
          <p:nvPr>
            <p:ph type="title"/>
          </p:nvPr>
        </p:nvSpPr>
        <p:spPr/>
        <p:txBody>
          <a:bodyPr vert="horz" lIns="91440" tIns="45720" rIns="91440" bIns="45720" rtlCol="0" anchor="t">
            <a:noAutofit/>
          </a:bodyPr>
          <a:lstStyle/>
          <a:p>
            <a:r>
              <a:rPr lang="en-US"/>
              <a:t>Shortfalls</a:t>
            </a:r>
          </a:p>
        </p:txBody>
      </p:sp>
      <p:sp>
        <p:nvSpPr>
          <p:cNvPr id="6" name="Text Placeholder 5">
            <a:extLst>
              <a:ext uri="{FF2B5EF4-FFF2-40B4-BE49-F238E27FC236}">
                <a16:creationId xmlns:a16="http://schemas.microsoft.com/office/drawing/2014/main" id="{CD20CDA7-E72F-15F3-FB68-3E0F5190BF2F}"/>
              </a:ext>
            </a:extLst>
          </p:cNvPr>
          <p:cNvSpPr>
            <a:spLocks noGrp="1"/>
          </p:cNvSpPr>
          <p:nvPr>
            <p:ph type="body" sz="quarter" idx="52"/>
          </p:nvPr>
        </p:nvSpPr>
        <p:spPr>
          <a:xfrm>
            <a:off x="7811506" y="3017928"/>
            <a:ext cx="2653545" cy="443280"/>
          </a:xfrm>
        </p:spPr>
        <p:txBody>
          <a:bodyPr/>
          <a:lstStyle/>
          <a:p>
            <a:pPr algn="ctr"/>
            <a:r>
              <a:rPr lang="en-US" sz="2400"/>
              <a:t>False Positive Rate</a:t>
            </a:r>
          </a:p>
        </p:txBody>
      </p:sp>
      <p:sp>
        <p:nvSpPr>
          <p:cNvPr id="7" name="Text Placeholder 6">
            <a:extLst>
              <a:ext uri="{FF2B5EF4-FFF2-40B4-BE49-F238E27FC236}">
                <a16:creationId xmlns:a16="http://schemas.microsoft.com/office/drawing/2014/main" id="{E753C4FF-421E-C010-7083-49C5D4EECFF6}"/>
              </a:ext>
            </a:extLst>
          </p:cNvPr>
          <p:cNvSpPr>
            <a:spLocks noGrp="1"/>
          </p:cNvSpPr>
          <p:nvPr>
            <p:ph type="body" sz="quarter" idx="53"/>
          </p:nvPr>
        </p:nvSpPr>
        <p:spPr>
          <a:xfrm>
            <a:off x="7811506" y="3706364"/>
            <a:ext cx="2653545" cy="1727103"/>
          </a:xfrm>
        </p:spPr>
        <p:txBody>
          <a:bodyPr vert="horz" lIns="91440" tIns="45720" rIns="91440" bIns="45720" rtlCol="0" anchor="t">
            <a:noAutofit/>
          </a:bodyPr>
          <a:lstStyle/>
          <a:p>
            <a:pPr marL="285750" indent="-285750">
              <a:buChar char="•"/>
            </a:pPr>
            <a:r>
              <a:rPr lang="en-US" sz="1800"/>
              <a:t>False Positive Rate will lead to rejecting more good risk clients than we would like to. </a:t>
            </a:r>
          </a:p>
        </p:txBody>
      </p:sp>
      <p:sp>
        <p:nvSpPr>
          <p:cNvPr id="8" name="Slide Number Placeholder 7">
            <a:extLst>
              <a:ext uri="{FF2B5EF4-FFF2-40B4-BE49-F238E27FC236}">
                <a16:creationId xmlns:a16="http://schemas.microsoft.com/office/drawing/2014/main" id="{558F6AD5-77F0-DC41-D221-1E80DB8456D6}"/>
              </a:ext>
            </a:extLst>
          </p:cNvPr>
          <p:cNvSpPr>
            <a:spLocks noGrp="1"/>
          </p:cNvSpPr>
          <p:nvPr>
            <p:ph type="sldNum" sz="quarter" idx="55"/>
          </p:nvPr>
        </p:nvSpPr>
        <p:spPr/>
        <p:txBody>
          <a:bodyPr/>
          <a:lstStyle/>
          <a:p>
            <a:fld id="{47FEACEE-25B4-4A2D-B147-27296E36371D}" type="slidenum">
              <a:rPr lang="en-US" altLang="zh-CN" smtClean="0"/>
              <a:pPr/>
              <a:t>36</a:t>
            </a:fld>
            <a:endParaRPr lang="en-US" altLang="zh-CN"/>
          </a:p>
        </p:txBody>
      </p:sp>
      <p:pic>
        <p:nvPicPr>
          <p:cNvPr id="12" name="Picture 12" descr="A picture containing text, sky&#10;&#10;Description automatically generated">
            <a:extLst>
              <a:ext uri="{FF2B5EF4-FFF2-40B4-BE49-F238E27FC236}">
                <a16:creationId xmlns:a16="http://schemas.microsoft.com/office/drawing/2014/main" id="{B51AB07B-A18C-4DD1-47BD-6624D9FBB496}"/>
              </a:ext>
            </a:extLst>
          </p:cNvPr>
          <p:cNvPicPr>
            <a:picLocks noGrp="1" noChangeAspect="1"/>
          </p:cNvPicPr>
          <p:nvPr>
            <p:ph type="pic" sz="quarter" idx="51"/>
          </p:nvPr>
        </p:nvPicPr>
        <p:blipFill>
          <a:blip r:embed="rId2"/>
          <a:srcRect l="17893" r="17893"/>
          <a:stretch/>
        </p:blipFill>
        <p:spPr>
          <a:xfrm>
            <a:off x="1219082" y="2265532"/>
            <a:ext cx="2841270" cy="2070815"/>
          </a:xfrm>
        </p:spPr>
      </p:pic>
      <p:sp>
        <p:nvSpPr>
          <p:cNvPr id="9" name="Flowchart: Decision 8">
            <a:extLst>
              <a:ext uri="{FF2B5EF4-FFF2-40B4-BE49-F238E27FC236}">
                <a16:creationId xmlns:a16="http://schemas.microsoft.com/office/drawing/2014/main" id="{E40B30DB-2E14-B35F-1474-2431D1459CF7}"/>
              </a:ext>
            </a:extLst>
          </p:cNvPr>
          <p:cNvSpPr/>
          <p:nvPr/>
        </p:nvSpPr>
        <p:spPr>
          <a:xfrm>
            <a:off x="8474926" y="771292"/>
            <a:ext cx="2871439" cy="1496121"/>
          </a:xfrm>
          <a:prstGeom prst="flowChartDecision">
            <a:avLst/>
          </a:prstGeom>
          <a:solidFill>
            <a:schemeClr val="tx2">
              <a:lumMod val="10000"/>
              <a:lumOff val="9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181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0CD8-F0ED-F2F2-EFE5-5E6DEA2E2C3B}"/>
              </a:ext>
            </a:extLst>
          </p:cNvPr>
          <p:cNvSpPr>
            <a:spLocks noGrp="1"/>
          </p:cNvSpPr>
          <p:nvPr>
            <p:ph type="title"/>
          </p:nvPr>
        </p:nvSpPr>
        <p:spPr/>
        <p:txBody>
          <a:bodyPr/>
          <a:lstStyle/>
          <a:p>
            <a:r>
              <a:rPr lang="en-US"/>
              <a:t>Summary</a:t>
            </a:r>
          </a:p>
        </p:txBody>
      </p:sp>
      <p:pic>
        <p:nvPicPr>
          <p:cNvPr id="8" name="Picture 8" descr="Stacks of gold coins">
            <a:extLst>
              <a:ext uri="{FF2B5EF4-FFF2-40B4-BE49-F238E27FC236}">
                <a16:creationId xmlns:a16="http://schemas.microsoft.com/office/drawing/2014/main" id="{834FCB36-94D3-6F27-9546-92F15A61CA63}"/>
              </a:ext>
            </a:extLst>
          </p:cNvPr>
          <p:cNvPicPr>
            <a:picLocks noGrp="1" noChangeAspect="1"/>
          </p:cNvPicPr>
          <p:nvPr>
            <p:ph type="pic" sz="quarter" idx="47"/>
          </p:nvPr>
        </p:nvPicPr>
        <p:blipFill>
          <a:blip r:embed="rId2"/>
          <a:srcRect l="20912" r="20912"/>
          <a:stretch/>
        </p:blipFill>
        <p:spPr/>
      </p:pic>
      <p:sp>
        <p:nvSpPr>
          <p:cNvPr id="4" name="Hexagon 3">
            <a:extLst>
              <a:ext uri="{FF2B5EF4-FFF2-40B4-BE49-F238E27FC236}">
                <a16:creationId xmlns:a16="http://schemas.microsoft.com/office/drawing/2014/main" id="{25A0FCC7-CE21-1960-4AF8-98819BC66231}"/>
              </a:ext>
            </a:extLst>
          </p:cNvPr>
          <p:cNvSpPr/>
          <p:nvPr/>
        </p:nvSpPr>
        <p:spPr>
          <a:xfrm rot="5400000">
            <a:off x="2518031" y="2957668"/>
            <a:ext cx="1173019" cy="979054"/>
          </a:xfrm>
          <a:prstGeom prst="hexagon">
            <a:avLst>
              <a:gd name="adj" fmla="val 39151"/>
              <a:gd name="vf" fmla="val 115470"/>
            </a:avLst>
          </a:prstGeom>
          <a:solidFill>
            <a:srgbClr val="F6D8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214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D166-70CC-D3BA-9DBD-961415E89BAD}"/>
              </a:ext>
            </a:extLst>
          </p:cNvPr>
          <p:cNvSpPr>
            <a:spLocks noGrp="1"/>
          </p:cNvSpPr>
          <p:nvPr>
            <p:ph type="title"/>
          </p:nvPr>
        </p:nvSpPr>
        <p:spPr>
          <a:xfrm>
            <a:off x="440598" y="815612"/>
            <a:ext cx="7437278" cy="1418998"/>
          </a:xfrm>
        </p:spPr>
        <p:txBody>
          <a:bodyPr/>
          <a:lstStyle/>
          <a:p>
            <a:r>
              <a:rPr lang="en-US" sz="2400" dirty="0"/>
              <a:t>Question 1: </a:t>
            </a:r>
            <a:r>
              <a:rPr lang="en-US" sz="2400" dirty="0">
                <a:ea typeface="+mj-lt"/>
                <a:cs typeface="+mj-lt"/>
              </a:rPr>
              <a:t>What attributes are most significant in determining whether an applicant is a good or bad credit risk?</a:t>
            </a:r>
            <a:endParaRPr lang="en-US" sz="2400" dirty="0"/>
          </a:p>
        </p:txBody>
      </p:sp>
      <p:sp>
        <p:nvSpPr>
          <p:cNvPr id="4" name="Slide Number Placeholder 3">
            <a:extLst>
              <a:ext uri="{FF2B5EF4-FFF2-40B4-BE49-F238E27FC236}">
                <a16:creationId xmlns:a16="http://schemas.microsoft.com/office/drawing/2014/main" id="{08B6FC11-AA81-C318-EABD-9FD380C7EA03}"/>
              </a:ext>
            </a:extLst>
          </p:cNvPr>
          <p:cNvSpPr>
            <a:spLocks noGrp="1"/>
          </p:cNvSpPr>
          <p:nvPr>
            <p:ph type="sldNum" sz="quarter" idx="29"/>
          </p:nvPr>
        </p:nvSpPr>
        <p:spPr/>
        <p:txBody>
          <a:bodyPr/>
          <a:lstStyle/>
          <a:p>
            <a:fld id="{47FEACEE-25B4-4A2D-B147-27296E36371D}" type="slidenum">
              <a:rPr lang="en-US" altLang="zh-CN" smtClean="0"/>
              <a:pPr/>
              <a:t>38</a:t>
            </a:fld>
            <a:endParaRPr lang="en-US" altLang="zh-CN"/>
          </a:p>
        </p:txBody>
      </p:sp>
      <p:sp>
        <p:nvSpPr>
          <p:cNvPr id="5" name="TextBox 4">
            <a:extLst>
              <a:ext uri="{FF2B5EF4-FFF2-40B4-BE49-F238E27FC236}">
                <a16:creationId xmlns:a16="http://schemas.microsoft.com/office/drawing/2014/main" id="{819F9FBA-6094-9362-295A-DAF7E5E8FEEF}"/>
              </a:ext>
            </a:extLst>
          </p:cNvPr>
          <p:cNvSpPr txBox="1"/>
          <p:nvPr/>
        </p:nvSpPr>
        <p:spPr>
          <a:xfrm>
            <a:off x="662046" y="2121370"/>
            <a:ext cx="343252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Posterama"/>
                <a:ea typeface="微软雅黑"/>
                <a:cs typeface="Posterama"/>
              </a:rPr>
              <a:t>Based off our Logistic regression model, the significant predictors include: </a:t>
            </a:r>
            <a:r>
              <a:rPr lang="en-US" b="1" dirty="0">
                <a:latin typeface="Posterama"/>
                <a:ea typeface="微软雅黑"/>
                <a:cs typeface="Posterama"/>
              </a:rPr>
              <a:t>Age</a:t>
            </a:r>
            <a:r>
              <a:rPr lang="en-US" dirty="0">
                <a:latin typeface="Posterama"/>
                <a:ea typeface="微软雅黑"/>
                <a:cs typeface="Posterama"/>
              </a:rPr>
              <a:t>, </a:t>
            </a:r>
            <a:r>
              <a:rPr lang="en-US" b="1" dirty="0">
                <a:latin typeface="Posterama"/>
                <a:ea typeface="微软雅黑"/>
                <a:cs typeface="Posterama"/>
              </a:rPr>
              <a:t>Sex</a:t>
            </a:r>
            <a:r>
              <a:rPr lang="en-US" dirty="0">
                <a:latin typeface="Posterama"/>
                <a:ea typeface="微软雅黑"/>
                <a:cs typeface="Posterama"/>
              </a:rPr>
              <a:t>, </a:t>
            </a:r>
            <a:r>
              <a:rPr lang="en-US" b="1" dirty="0">
                <a:latin typeface="Posterama"/>
                <a:ea typeface="微软雅黑"/>
                <a:cs typeface="Posterama"/>
              </a:rPr>
              <a:t>Housing</a:t>
            </a:r>
            <a:r>
              <a:rPr lang="en-US" dirty="0">
                <a:latin typeface="Posterama"/>
                <a:ea typeface="微软雅黑"/>
                <a:cs typeface="Posterama"/>
              </a:rPr>
              <a:t>, </a:t>
            </a:r>
            <a:r>
              <a:rPr lang="en-US" b="1" dirty="0">
                <a:latin typeface="Posterama"/>
                <a:ea typeface="微软雅黑"/>
                <a:cs typeface="Posterama"/>
              </a:rPr>
              <a:t>Savings account</a:t>
            </a:r>
            <a:r>
              <a:rPr lang="en-US" dirty="0">
                <a:latin typeface="Posterama"/>
                <a:ea typeface="微软雅黑"/>
                <a:cs typeface="Posterama"/>
              </a:rPr>
              <a:t>, </a:t>
            </a:r>
            <a:r>
              <a:rPr lang="en-US" b="1" err="1">
                <a:latin typeface="Posterama"/>
                <a:ea typeface="微软雅黑"/>
                <a:cs typeface="Posterama"/>
              </a:rPr>
              <a:t>Checkings</a:t>
            </a:r>
            <a:r>
              <a:rPr lang="en-US" b="1" dirty="0">
                <a:latin typeface="Posterama"/>
                <a:ea typeface="微软雅黑"/>
                <a:cs typeface="Posterama"/>
              </a:rPr>
              <a:t> account</a:t>
            </a:r>
            <a:r>
              <a:rPr lang="en-US" dirty="0">
                <a:latin typeface="Posterama"/>
                <a:ea typeface="微软雅黑"/>
                <a:cs typeface="Posterama"/>
              </a:rPr>
              <a:t>, and </a:t>
            </a:r>
            <a:r>
              <a:rPr lang="en-US" b="1" dirty="0">
                <a:latin typeface="Posterama"/>
                <a:ea typeface="微软雅黑"/>
                <a:cs typeface="Posterama"/>
              </a:rPr>
              <a:t>Duration </a:t>
            </a:r>
            <a:r>
              <a:rPr lang="en-US" dirty="0">
                <a:latin typeface="Posterama"/>
                <a:ea typeface="微软雅黑"/>
                <a:cs typeface="Posterama"/>
              </a:rPr>
              <a:t>of account. </a:t>
            </a:r>
          </a:p>
          <a:p>
            <a:endParaRPr lang="en-US" dirty="0">
              <a:latin typeface="Posterama"/>
              <a:ea typeface="微软雅黑"/>
              <a:cs typeface="Posterama"/>
            </a:endParaRPr>
          </a:p>
          <a:p>
            <a:pPr marL="285750" indent="-285750">
              <a:buFont typeface="Arial"/>
              <a:buChar char="•"/>
            </a:pPr>
            <a:r>
              <a:rPr lang="en-US" dirty="0">
                <a:latin typeface="Posterama"/>
                <a:ea typeface="微软雅黑"/>
                <a:cs typeface="Posterama"/>
              </a:rPr>
              <a:t>The four most important variables, according to the bagging model, are: </a:t>
            </a:r>
            <a:r>
              <a:rPr lang="en-US" b="1" dirty="0">
                <a:latin typeface="Posterama"/>
                <a:ea typeface="微软雅黑"/>
                <a:cs typeface="Posterama"/>
              </a:rPr>
              <a:t>Age</a:t>
            </a:r>
            <a:r>
              <a:rPr lang="en-US" dirty="0">
                <a:latin typeface="Posterama"/>
                <a:ea typeface="微软雅黑"/>
                <a:cs typeface="Posterama"/>
              </a:rPr>
              <a:t>, </a:t>
            </a:r>
            <a:r>
              <a:rPr lang="en-US" b="1" dirty="0">
                <a:latin typeface="Posterama"/>
                <a:ea typeface="微软雅黑"/>
                <a:cs typeface="Posterama"/>
              </a:rPr>
              <a:t>Credit amount</a:t>
            </a:r>
            <a:r>
              <a:rPr lang="en-US" dirty="0">
                <a:latin typeface="Posterama"/>
                <a:ea typeface="微软雅黑"/>
                <a:cs typeface="Posterama"/>
              </a:rPr>
              <a:t>, </a:t>
            </a:r>
            <a:r>
              <a:rPr lang="en-US" b="1" dirty="0">
                <a:latin typeface="Posterama"/>
                <a:ea typeface="微软雅黑"/>
                <a:cs typeface="Posterama"/>
              </a:rPr>
              <a:t>Duration</a:t>
            </a:r>
            <a:r>
              <a:rPr lang="en-US" dirty="0">
                <a:latin typeface="Posterama"/>
                <a:ea typeface="微软雅黑"/>
                <a:cs typeface="Posterama"/>
              </a:rPr>
              <a:t>, and </a:t>
            </a:r>
            <a:r>
              <a:rPr lang="en-US" b="1" err="1">
                <a:latin typeface="Posterama"/>
                <a:ea typeface="微软雅黑"/>
                <a:cs typeface="Posterama"/>
              </a:rPr>
              <a:t>Checkings</a:t>
            </a:r>
            <a:r>
              <a:rPr lang="en-US" b="1" dirty="0">
                <a:latin typeface="Posterama"/>
                <a:ea typeface="微软雅黑"/>
                <a:cs typeface="Posterama"/>
              </a:rPr>
              <a:t> account</a:t>
            </a:r>
            <a:r>
              <a:rPr lang="en-US" dirty="0">
                <a:latin typeface="Posterama"/>
                <a:ea typeface="微软雅黑"/>
                <a:cs typeface="Posterama"/>
              </a:rPr>
              <a:t>.</a:t>
            </a:r>
          </a:p>
        </p:txBody>
      </p:sp>
      <p:pic>
        <p:nvPicPr>
          <p:cNvPr id="6" name="Picture 6" descr="Table&#10;&#10;Description automatically generated">
            <a:extLst>
              <a:ext uri="{FF2B5EF4-FFF2-40B4-BE49-F238E27FC236}">
                <a16:creationId xmlns:a16="http://schemas.microsoft.com/office/drawing/2014/main" id="{C2657378-D152-3900-47D2-12ED61E80D6C}"/>
              </a:ext>
            </a:extLst>
          </p:cNvPr>
          <p:cNvPicPr>
            <a:picLocks noChangeAspect="1"/>
          </p:cNvPicPr>
          <p:nvPr/>
        </p:nvPicPr>
        <p:blipFill>
          <a:blip r:embed="rId2"/>
          <a:stretch>
            <a:fillRect/>
          </a:stretch>
        </p:blipFill>
        <p:spPr>
          <a:xfrm>
            <a:off x="4089401" y="1713243"/>
            <a:ext cx="4140198" cy="4763838"/>
          </a:xfrm>
          <a:prstGeom prst="rect">
            <a:avLst/>
          </a:prstGeom>
        </p:spPr>
      </p:pic>
      <p:pic>
        <p:nvPicPr>
          <p:cNvPr id="7" name="Picture 7" descr="Chart&#10;&#10;Description automatically generated">
            <a:extLst>
              <a:ext uri="{FF2B5EF4-FFF2-40B4-BE49-F238E27FC236}">
                <a16:creationId xmlns:a16="http://schemas.microsoft.com/office/drawing/2014/main" id="{4B69C49F-3815-5609-F367-EEF8452BF1CB}"/>
              </a:ext>
            </a:extLst>
          </p:cNvPr>
          <p:cNvPicPr>
            <a:picLocks noChangeAspect="1"/>
          </p:cNvPicPr>
          <p:nvPr/>
        </p:nvPicPr>
        <p:blipFill>
          <a:blip r:embed="rId3"/>
          <a:stretch>
            <a:fillRect/>
          </a:stretch>
        </p:blipFill>
        <p:spPr>
          <a:xfrm>
            <a:off x="8270994" y="201439"/>
            <a:ext cx="3919124" cy="2645124"/>
          </a:xfrm>
          <a:prstGeom prst="rect">
            <a:avLst/>
          </a:prstGeom>
        </p:spPr>
      </p:pic>
    </p:spTree>
    <p:extLst>
      <p:ext uri="{BB962C8B-B14F-4D97-AF65-F5344CB8AC3E}">
        <p14:creationId xmlns:p14="http://schemas.microsoft.com/office/powerpoint/2010/main" val="3045713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4823-E2FE-233C-7173-BED8122715EF}"/>
              </a:ext>
            </a:extLst>
          </p:cNvPr>
          <p:cNvSpPr>
            <a:spLocks noGrp="1"/>
          </p:cNvSpPr>
          <p:nvPr>
            <p:ph type="title"/>
          </p:nvPr>
        </p:nvSpPr>
        <p:spPr/>
        <p:txBody>
          <a:bodyPr/>
          <a:lstStyle/>
          <a:p>
            <a:r>
              <a:rPr lang="en-US" sz="3600"/>
              <a:t>Question 2: Which classification model is best?</a:t>
            </a:r>
          </a:p>
        </p:txBody>
      </p:sp>
      <p:sp>
        <p:nvSpPr>
          <p:cNvPr id="4" name="Slide Number Placeholder 3">
            <a:extLst>
              <a:ext uri="{FF2B5EF4-FFF2-40B4-BE49-F238E27FC236}">
                <a16:creationId xmlns:a16="http://schemas.microsoft.com/office/drawing/2014/main" id="{3C8D8110-6E9E-A2BD-7AAF-01B625CFCD43}"/>
              </a:ext>
            </a:extLst>
          </p:cNvPr>
          <p:cNvSpPr>
            <a:spLocks noGrp="1"/>
          </p:cNvSpPr>
          <p:nvPr>
            <p:ph type="sldNum" sz="quarter" idx="29"/>
          </p:nvPr>
        </p:nvSpPr>
        <p:spPr/>
        <p:txBody>
          <a:bodyPr/>
          <a:lstStyle/>
          <a:p>
            <a:fld id="{47FEACEE-25B4-4A2D-B147-27296E36371D}" type="slidenum">
              <a:rPr lang="en-US" altLang="zh-CN" smtClean="0"/>
              <a:pPr/>
              <a:t>39</a:t>
            </a:fld>
            <a:endParaRPr lang="en-US" altLang="zh-CN"/>
          </a:p>
        </p:txBody>
      </p:sp>
      <p:sp>
        <p:nvSpPr>
          <p:cNvPr id="5" name="TextBox 4">
            <a:extLst>
              <a:ext uri="{FF2B5EF4-FFF2-40B4-BE49-F238E27FC236}">
                <a16:creationId xmlns:a16="http://schemas.microsoft.com/office/drawing/2014/main" id="{C26ABBC1-6D08-B2EC-3BCF-577407D8E3EF}"/>
              </a:ext>
            </a:extLst>
          </p:cNvPr>
          <p:cNvSpPr txBox="1"/>
          <p:nvPr/>
        </p:nvSpPr>
        <p:spPr>
          <a:xfrm>
            <a:off x="733777" y="2116666"/>
            <a:ext cx="689562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00"/>
                </a:solidFill>
                <a:latin typeface="Posterama"/>
                <a:ea typeface="微软雅黑"/>
                <a:cs typeface="Posterama"/>
              </a:rPr>
              <a:t>Depending on what our bank wants to prioritize, the best model is judged by accuracy or false positive rate.</a:t>
            </a:r>
          </a:p>
          <a:p>
            <a:endParaRPr lang="en-US" dirty="0">
              <a:solidFill>
                <a:srgbClr val="000000"/>
              </a:solidFill>
              <a:latin typeface="Posterama"/>
              <a:ea typeface="微软雅黑"/>
              <a:cs typeface="Posterama"/>
            </a:endParaRPr>
          </a:p>
          <a:p>
            <a:endParaRPr lang="en-US" dirty="0">
              <a:solidFill>
                <a:srgbClr val="000000"/>
              </a:solidFill>
              <a:latin typeface="Posterama"/>
              <a:ea typeface="微软雅黑"/>
              <a:cs typeface="Posterama"/>
            </a:endParaRPr>
          </a:p>
          <a:p>
            <a:pPr marL="285750" indent="-285750">
              <a:buFont typeface="Arial"/>
              <a:buChar char="•"/>
            </a:pPr>
            <a:r>
              <a:rPr lang="en-US" dirty="0">
                <a:solidFill>
                  <a:srgbClr val="000000"/>
                </a:solidFill>
                <a:latin typeface="Posterama"/>
                <a:ea typeface="微软雅黑"/>
                <a:cs typeface="Posterama"/>
              </a:rPr>
              <a:t>For profit optimization, the bagging model is best since the accuracy is the highest. </a:t>
            </a:r>
          </a:p>
          <a:p>
            <a:endParaRPr lang="en-US" dirty="0">
              <a:solidFill>
                <a:srgbClr val="000000"/>
              </a:solidFill>
              <a:latin typeface="Posterama"/>
              <a:ea typeface="微软雅黑"/>
              <a:cs typeface="Posterama"/>
            </a:endParaRPr>
          </a:p>
          <a:p>
            <a:pPr marL="285750" indent="-285750">
              <a:buFont typeface="Arial"/>
              <a:buChar char="•"/>
            </a:pPr>
            <a:r>
              <a:rPr lang="en-US" dirty="0">
                <a:solidFill>
                  <a:srgbClr val="000000"/>
                </a:solidFill>
                <a:latin typeface="Posterama"/>
                <a:ea typeface="微软雅黑"/>
                <a:cs typeface="Posterama"/>
              </a:rPr>
              <a:t>For minimizing loss, the LDA model is the best since the false positive rate is the lowest. </a:t>
            </a:r>
          </a:p>
          <a:p>
            <a:pPr marL="285750" indent="-285750">
              <a:buFont typeface="Arial"/>
              <a:buChar char="•"/>
            </a:pPr>
            <a:endParaRPr lang="en-US" dirty="0">
              <a:solidFill>
                <a:srgbClr val="000000"/>
              </a:solidFill>
              <a:latin typeface="Posterama"/>
              <a:ea typeface="微软雅黑"/>
              <a:cs typeface="Posterama"/>
            </a:endParaRPr>
          </a:p>
          <a:p>
            <a:pPr marL="285750" indent="-285750">
              <a:buFont typeface="Arial"/>
              <a:buChar char="•"/>
            </a:pPr>
            <a:r>
              <a:rPr lang="en-US" dirty="0">
                <a:solidFill>
                  <a:srgbClr val="000000"/>
                </a:solidFill>
                <a:latin typeface="Posterama"/>
                <a:ea typeface="微软雅黑"/>
                <a:cs typeface="Posterama"/>
              </a:rPr>
              <a:t>Overall, we think the bagging model is best given the high accuracy rate and relatively similar FPR with the </a:t>
            </a:r>
            <a:r>
              <a:rPr lang="en-US">
                <a:solidFill>
                  <a:srgbClr val="000000"/>
                </a:solidFill>
                <a:latin typeface="Posterama"/>
                <a:ea typeface="微软雅黑"/>
                <a:cs typeface="Posterama"/>
              </a:rPr>
              <a:t>other models.</a:t>
            </a:r>
            <a:endParaRPr lang="en-US" dirty="0">
              <a:solidFill>
                <a:srgbClr val="000000"/>
              </a:solidFill>
              <a:latin typeface="Posterama"/>
              <a:ea typeface="微软雅黑"/>
              <a:cs typeface="Posterama"/>
            </a:endParaRPr>
          </a:p>
          <a:p>
            <a:endParaRPr lang="en-US" dirty="0">
              <a:solidFill>
                <a:srgbClr val="000000"/>
              </a:solidFill>
              <a:latin typeface="Posterama"/>
              <a:ea typeface="微软雅黑"/>
              <a:cs typeface="Posterama"/>
            </a:endParaRPr>
          </a:p>
        </p:txBody>
      </p:sp>
      <p:sp>
        <p:nvSpPr>
          <p:cNvPr id="8" name="Hexagon 7">
            <a:extLst>
              <a:ext uri="{FF2B5EF4-FFF2-40B4-BE49-F238E27FC236}">
                <a16:creationId xmlns:a16="http://schemas.microsoft.com/office/drawing/2014/main" id="{EC56CD14-0789-BEF7-5705-C129B4C958EB}"/>
              </a:ext>
            </a:extLst>
          </p:cNvPr>
          <p:cNvSpPr/>
          <p:nvPr/>
        </p:nvSpPr>
        <p:spPr>
          <a:xfrm>
            <a:off x="9191036" y="1975554"/>
            <a:ext cx="1862666" cy="1571037"/>
          </a:xfrm>
          <a:prstGeom prst="hexagon">
            <a:avLst/>
          </a:prstGeom>
          <a:solidFill>
            <a:schemeClr val="accent4">
              <a:lumMod val="60000"/>
              <a:lumOff val="4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9320"/>
              </a:solidFill>
            </a:endParaRPr>
          </a:p>
        </p:txBody>
      </p:sp>
    </p:spTree>
    <p:extLst>
      <p:ext uri="{BB962C8B-B14F-4D97-AF65-F5344CB8AC3E}">
        <p14:creationId xmlns:p14="http://schemas.microsoft.com/office/powerpoint/2010/main" val="291007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a:t>Introduction</a:t>
            </a:r>
            <a:endParaRPr lang="en-US"/>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a:t>According to the Federal Reserve, “credit risk arises from the potential that a borrower or counterparty will fail to perform on an obligation.” For most banks, loans are the largest and most obvious source of credit risk. For our project we sought to answer four questions. </a:t>
            </a:r>
          </a:p>
          <a:p>
            <a:endParaRPr lang="en-US"/>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a:p>
        </p:txBody>
      </p:sp>
    </p:spTree>
    <p:extLst>
      <p:ext uri="{BB962C8B-B14F-4D97-AF65-F5344CB8AC3E}">
        <p14:creationId xmlns:p14="http://schemas.microsoft.com/office/powerpoint/2010/main" val="77554804"/>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E092-D4B9-542A-BF2D-21A92D337E18}"/>
              </a:ext>
            </a:extLst>
          </p:cNvPr>
          <p:cNvSpPr>
            <a:spLocks noGrp="1"/>
          </p:cNvSpPr>
          <p:nvPr>
            <p:ph type="title"/>
          </p:nvPr>
        </p:nvSpPr>
        <p:spPr>
          <a:xfrm>
            <a:off x="581709" y="382871"/>
            <a:ext cx="10889796" cy="628776"/>
          </a:xfrm>
        </p:spPr>
        <p:txBody>
          <a:bodyPr/>
          <a:lstStyle/>
          <a:p>
            <a:r>
              <a:rPr lang="en-US" sz="2800"/>
              <a:t>Question 3: Which type of applicant should the bank accept?</a:t>
            </a:r>
          </a:p>
        </p:txBody>
      </p:sp>
      <p:sp>
        <p:nvSpPr>
          <p:cNvPr id="4" name="Slide Number Placeholder 3">
            <a:extLst>
              <a:ext uri="{FF2B5EF4-FFF2-40B4-BE49-F238E27FC236}">
                <a16:creationId xmlns:a16="http://schemas.microsoft.com/office/drawing/2014/main" id="{C1D7C4E1-6BB3-139A-3D3C-DC2CA66FB039}"/>
              </a:ext>
            </a:extLst>
          </p:cNvPr>
          <p:cNvSpPr>
            <a:spLocks noGrp="1"/>
          </p:cNvSpPr>
          <p:nvPr>
            <p:ph type="sldNum" sz="quarter" idx="29"/>
          </p:nvPr>
        </p:nvSpPr>
        <p:spPr/>
        <p:txBody>
          <a:bodyPr/>
          <a:lstStyle/>
          <a:p>
            <a:fld id="{47FEACEE-25B4-4A2D-B147-27296E36371D}" type="slidenum">
              <a:rPr lang="en-US" altLang="zh-CN" smtClean="0"/>
              <a:pPr/>
              <a:t>40</a:t>
            </a:fld>
            <a:endParaRPr lang="en-US" altLang="zh-CN"/>
          </a:p>
        </p:txBody>
      </p:sp>
      <p:sp>
        <p:nvSpPr>
          <p:cNvPr id="5" name="TextBox 4">
            <a:extLst>
              <a:ext uri="{FF2B5EF4-FFF2-40B4-BE49-F238E27FC236}">
                <a16:creationId xmlns:a16="http://schemas.microsoft.com/office/drawing/2014/main" id="{DE5626BE-7515-136A-D473-188C6977DF90}"/>
              </a:ext>
            </a:extLst>
          </p:cNvPr>
          <p:cNvSpPr txBox="1"/>
          <p:nvPr/>
        </p:nvSpPr>
        <p:spPr>
          <a:xfrm>
            <a:off x="658519" y="1110073"/>
            <a:ext cx="476955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Our ideal loan candidate will be a male in the age range of 33-52, for radio/tv or car purpose, with a short term duration on the account. </a:t>
            </a:r>
            <a:endParaRPr lang="en-US" sz="1800">
              <a:solidFill>
                <a:prstClr val="white"/>
              </a:solidFill>
              <a:latin typeface="Posterama" panose="020B0504020200020000" pitchFamily="34" charset="0"/>
              <a:ea typeface="微软雅黑"/>
              <a:cs typeface="Posterama" panose="020B0504020200020000" pitchFamily="34" charset="0"/>
            </a:endParaRPr>
          </a:p>
        </p:txBody>
      </p:sp>
      <p:pic>
        <p:nvPicPr>
          <p:cNvPr id="6" name="Picture 6" descr="Chart, bar chart&#10;&#10;Description automatically generated">
            <a:extLst>
              <a:ext uri="{FF2B5EF4-FFF2-40B4-BE49-F238E27FC236}">
                <a16:creationId xmlns:a16="http://schemas.microsoft.com/office/drawing/2014/main" id="{D246F214-9A12-86F7-C3D7-FC2442A8ACC4}"/>
              </a:ext>
            </a:extLst>
          </p:cNvPr>
          <p:cNvPicPr>
            <a:picLocks noChangeAspect="1"/>
          </p:cNvPicPr>
          <p:nvPr/>
        </p:nvPicPr>
        <p:blipFill>
          <a:blip r:embed="rId2"/>
          <a:stretch>
            <a:fillRect/>
          </a:stretch>
        </p:blipFill>
        <p:spPr>
          <a:xfrm>
            <a:off x="5317066" y="1107629"/>
            <a:ext cx="3373495" cy="3146963"/>
          </a:xfrm>
          <a:prstGeom prst="rect">
            <a:avLst/>
          </a:prstGeom>
        </p:spPr>
      </p:pic>
      <p:pic>
        <p:nvPicPr>
          <p:cNvPr id="8" name="Picture 8" descr="Chart, line chart&#10;&#10;Description automatically generated">
            <a:extLst>
              <a:ext uri="{FF2B5EF4-FFF2-40B4-BE49-F238E27FC236}">
                <a16:creationId xmlns:a16="http://schemas.microsoft.com/office/drawing/2014/main" id="{CEDC5600-9E5E-4368-8AB7-701D06AEFB65}"/>
              </a:ext>
            </a:extLst>
          </p:cNvPr>
          <p:cNvPicPr>
            <a:picLocks noChangeAspect="1"/>
          </p:cNvPicPr>
          <p:nvPr/>
        </p:nvPicPr>
        <p:blipFill>
          <a:blip r:embed="rId3"/>
          <a:stretch>
            <a:fillRect/>
          </a:stretch>
        </p:blipFill>
        <p:spPr>
          <a:xfrm>
            <a:off x="904992" y="2538804"/>
            <a:ext cx="4210754" cy="4132242"/>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id="{F09C5899-35BC-034F-F06A-E527FC44A663}"/>
              </a:ext>
            </a:extLst>
          </p:cNvPr>
          <p:cNvPicPr>
            <a:picLocks noChangeAspect="1"/>
          </p:cNvPicPr>
          <p:nvPr/>
        </p:nvPicPr>
        <p:blipFill>
          <a:blip r:embed="rId4"/>
          <a:stretch>
            <a:fillRect/>
          </a:stretch>
        </p:blipFill>
        <p:spPr>
          <a:xfrm>
            <a:off x="8778993" y="1111786"/>
            <a:ext cx="3411125" cy="3138649"/>
          </a:xfrm>
          <a:prstGeom prst="rect">
            <a:avLst/>
          </a:prstGeom>
        </p:spPr>
      </p:pic>
      <p:sp>
        <p:nvSpPr>
          <p:cNvPr id="10" name="TextBox 9">
            <a:extLst>
              <a:ext uri="{FF2B5EF4-FFF2-40B4-BE49-F238E27FC236}">
                <a16:creationId xmlns:a16="http://schemas.microsoft.com/office/drawing/2014/main" id="{13002026-85E4-620E-5BC0-267818405BFE}"/>
              </a:ext>
            </a:extLst>
          </p:cNvPr>
          <p:cNvSpPr txBox="1"/>
          <p:nvPr/>
        </p:nvSpPr>
        <p:spPr>
          <a:xfrm>
            <a:off x="5587999" y="4506148"/>
            <a:ext cx="4365037"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rgbClr val="000000"/>
                </a:solidFill>
                <a:latin typeface="Posterama"/>
                <a:ea typeface="微软雅黑"/>
                <a:cs typeface="Posterama"/>
              </a:rPr>
              <a:t>We see from the bar plot that the proportion of good loans to bad loans for males is much smaller than females.</a:t>
            </a:r>
          </a:p>
          <a:p>
            <a:pPr marL="285750" indent="-285750">
              <a:buFont typeface="Arial"/>
              <a:buChar char="•"/>
            </a:pPr>
            <a:r>
              <a:rPr lang="en-US" sz="1600">
                <a:latin typeface="Posterama"/>
                <a:ea typeface="微软雅黑"/>
                <a:cs typeface="Posterama"/>
              </a:rPr>
              <a:t>Box plot shows that bad loans are more correlated with longer duration loans</a:t>
            </a:r>
          </a:p>
          <a:p>
            <a:pPr marL="285750" indent="-285750">
              <a:buFont typeface="Arial"/>
              <a:buChar char="•"/>
            </a:pPr>
            <a:r>
              <a:rPr lang="en-US" sz="1600">
                <a:latin typeface="Posterama"/>
                <a:ea typeface="微软雅黑"/>
                <a:cs typeface="Posterama"/>
              </a:rPr>
              <a:t>Frequency plot shows that good loans generally supersede the amount of bad loans at about age 33-52.</a:t>
            </a:r>
          </a:p>
          <a:p>
            <a:pPr marL="285750" indent="-285750">
              <a:buFont typeface="Arial"/>
              <a:buChar char="•"/>
            </a:pPr>
            <a:endParaRPr lang="en-US">
              <a:latin typeface="Posterama"/>
              <a:ea typeface="微软雅黑"/>
              <a:cs typeface="Posterama"/>
            </a:endParaRPr>
          </a:p>
        </p:txBody>
      </p:sp>
    </p:spTree>
    <p:extLst>
      <p:ext uri="{BB962C8B-B14F-4D97-AF65-F5344CB8AC3E}">
        <p14:creationId xmlns:p14="http://schemas.microsoft.com/office/powerpoint/2010/main" val="2473946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6ED9-AE33-7A39-950E-5D5E0E0C20F2}"/>
              </a:ext>
            </a:extLst>
          </p:cNvPr>
          <p:cNvSpPr>
            <a:spLocks noGrp="1"/>
          </p:cNvSpPr>
          <p:nvPr>
            <p:ph type="title"/>
          </p:nvPr>
        </p:nvSpPr>
        <p:spPr/>
        <p:txBody>
          <a:bodyPr/>
          <a:lstStyle/>
          <a:p>
            <a:r>
              <a:rPr lang="en-US" sz="2800"/>
              <a:t>Question 4: Which type of applicants should the bank reject?</a:t>
            </a:r>
          </a:p>
        </p:txBody>
      </p:sp>
      <p:sp>
        <p:nvSpPr>
          <p:cNvPr id="4" name="Slide Number Placeholder 3">
            <a:extLst>
              <a:ext uri="{FF2B5EF4-FFF2-40B4-BE49-F238E27FC236}">
                <a16:creationId xmlns:a16="http://schemas.microsoft.com/office/drawing/2014/main" id="{69593E05-1A62-67C2-851D-933A87DA62A9}"/>
              </a:ext>
            </a:extLst>
          </p:cNvPr>
          <p:cNvSpPr>
            <a:spLocks noGrp="1"/>
          </p:cNvSpPr>
          <p:nvPr>
            <p:ph type="sldNum" sz="quarter" idx="29"/>
          </p:nvPr>
        </p:nvSpPr>
        <p:spPr/>
        <p:txBody>
          <a:bodyPr/>
          <a:lstStyle/>
          <a:p>
            <a:fld id="{47FEACEE-25B4-4A2D-B147-27296E36371D}" type="slidenum">
              <a:rPr lang="en-US" altLang="zh-CN" smtClean="0"/>
              <a:pPr/>
              <a:t>41</a:t>
            </a:fld>
            <a:endParaRPr lang="en-US" altLang="zh-CN"/>
          </a:p>
        </p:txBody>
      </p:sp>
      <p:sp>
        <p:nvSpPr>
          <p:cNvPr id="5" name="TextBox 4">
            <a:extLst>
              <a:ext uri="{FF2B5EF4-FFF2-40B4-BE49-F238E27FC236}">
                <a16:creationId xmlns:a16="http://schemas.microsoft.com/office/drawing/2014/main" id="{CC4FDD4E-99AA-4B26-49FC-A7C7AB98D918}"/>
              </a:ext>
            </a:extLst>
          </p:cNvPr>
          <p:cNvSpPr txBox="1"/>
          <p:nvPr/>
        </p:nvSpPr>
        <p:spPr>
          <a:xfrm>
            <a:off x="592666" y="1392295"/>
            <a:ext cx="49106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adi"/>
                <a:ea typeface="微软雅黑"/>
                <a:cs typeface="Times New Roman"/>
              </a:rPr>
              <a:t>Generally, we want to stay away from loan candidates that are 33 years old or younger who want to take a loan out for vacation/other, business, repairs, or education purposes.</a:t>
            </a:r>
          </a:p>
        </p:txBody>
      </p:sp>
      <p:pic>
        <p:nvPicPr>
          <p:cNvPr id="7" name="Picture 7" descr="Chart, line chart&#10;&#10;Description automatically generated">
            <a:extLst>
              <a:ext uri="{FF2B5EF4-FFF2-40B4-BE49-F238E27FC236}">
                <a16:creationId xmlns:a16="http://schemas.microsoft.com/office/drawing/2014/main" id="{6503C807-FDB4-0978-5B56-218DDD934F83}"/>
              </a:ext>
            </a:extLst>
          </p:cNvPr>
          <p:cNvPicPr>
            <a:picLocks noChangeAspect="1"/>
          </p:cNvPicPr>
          <p:nvPr/>
        </p:nvPicPr>
        <p:blipFill>
          <a:blip r:embed="rId2"/>
          <a:stretch>
            <a:fillRect/>
          </a:stretch>
        </p:blipFill>
        <p:spPr>
          <a:xfrm>
            <a:off x="810919" y="2708574"/>
            <a:ext cx="4126088" cy="4112556"/>
          </a:xfrm>
          <a:prstGeom prst="rect">
            <a:avLst/>
          </a:prstGeom>
        </p:spPr>
      </p:pic>
      <p:pic>
        <p:nvPicPr>
          <p:cNvPr id="9" name="Picture 9" descr="Chart&#10;&#10;Description automatically generated">
            <a:extLst>
              <a:ext uri="{FF2B5EF4-FFF2-40B4-BE49-F238E27FC236}">
                <a16:creationId xmlns:a16="http://schemas.microsoft.com/office/drawing/2014/main" id="{CDD9E107-3932-2A06-D9A5-69EC7E0BA1F5}"/>
              </a:ext>
            </a:extLst>
          </p:cNvPr>
          <p:cNvPicPr>
            <a:picLocks noChangeAspect="1"/>
          </p:cNvPicPr>
          <p:nvPr/>
        </p:nvPicPr>
        <p:blipFill>
          <a:blip r:embed="rId3"/>
          <a:stretch>
            <a:fillRect/>
          </a:stretch>
        </p:blipFill>
        <p:spPr>
          <a:xfrm>
            <a:off x="6060252" y="1389130"/>
            <a:ext cx="5687718" cy="2988480"/>
          </a:xfrm>
          <a:prstGeom prst="rect">
            <a:avLst/>
          </a:prstGeom>
        </p:spPr>
      </p:pic>
      <p:sp>
        <p:nvSpPr>
          <p:cNvPr id="10" name="TextBox 9">
            <a:extLst>
              <a:ext uri="{FF2B5EF4-FFF2-40B4-BE49-F238E27FC236}">
                <a16:creationId xmlns:a16="http://schemas.microsoft.com/office/drawing/2014/main" id="{88FD859A-0147-261E-D1F8-2059A1EF0F05}"/>
              </a:ext>
            </a:extLst>
          </p:cNvPr>
          <p:cNvSpPr txBox="1"/>
          <p:nvPr/>
        </p:nvSpPr>
        <p:spPr>
          <a:xfrm>
            <a:off x="5559778" y="4477925"/>
            <a:ext cx="44120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Posterama"/>
                <a:ea typeface="微软雅黑"/>
                <a:cs typeface="Posterama"/>
              </a:rPr>
              <a:t>The frequency plot shows that most bad loans come from those who are younger in age.</a:t>
            </a:r>
          </a:p>
          <a:p>
            <a:pPr marL="285750" indent="-285750">
              <a:buFont typeface="Arial"/>
              <a:buChar char="•"/>
            </a:pPr>
            <a:r>
              <a:rPr lang="en-US" sz="1600">
                <a:solidFill>
                  <a:srgbClr val="000000"/>
                </a:solidFill>
                <a:latin typeface="Posterama"/>
                <a:ea typeface="微软雅黑"/>
                <a:cs typeface="Posterama"/>
              </a:rPr>
              <a:t>The bar plot shows the proportion of good loans vs bad loans by the loan purpose. If the proportion of bad loans to good loans for a specific purpose is high, then we want to stay away from offering loans for those purposes.</a:t>
            </a:r>
            <a:endParaRPr lang="en-US" sz="1600">
              <a:solidFill>
                <a:srgbClr val="000000"/>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28536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12" b="26888"/>
          <a:stretch/>
        </p:blipFill>
        <p:spPr>
          <a:xfrm>
            <a:off x="2754948" y="2502098"/>
            <a:ext cx="1465840" cy="1289394"/>
          </a:xfrm>
          <a:prstGeom prst="hexagon">
            <a:avLst>
              <a:gd name="adj" fmla="val 28349"/>
              <a:gd name="vf" fmla="val 115470"/>
            </a:avLst>
          </a:prstGeom>
          <a:noFill/>
          <a:ln w="12700">
            <a:noFill/>
          </a:ln>
        </p:spPr>
      </p:pic>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t="21054" r="-3" b="-3"/>
          <a:stretch/>
        </p:blipFill>
        <p:spPr>
          <a:xfrm>
            <a:off x="391110" y="2493385"/>
            <a:ext cx="1465840" cy="1289394"/>
          </a:xfrm>
          <a:noFill/>
        </p:spPr>
      </p:pic>
      <p:pic>
        <p:nvPicPr>
          <p:cNvPr id="3" name="Picture 3" descr="Display stock market numbers">
            <a:extLst>
              <a:ext uri="{FF2B5EF4-FFF2-40B4-BE49-F238E27FC236}">
                <a16:creationId xmlns:a16="http://schemas.microsoft.com/office/drawing/2014/main" id="{44188423-4D37-80F3-743F-5878DC20BE43}"/>
              </a:ext>
            </a:extLst>
          </p:cNvPr>
          <p:cNvPicPr>
            <a:picLocks noGrp="1" noChangeAspect="1"/>
          </p:cNvPicPr>
          <p:nvPr>
            <p:ph type="pic" sz="quarter" idx="50"/>
          </p:nvPr>
        </p:nvPicPr>
        <p:blipFill>
          <a:blip r:embed="rId4"/>
          <a:srcRect l="12064" r="12064"/>
          <a:stretch/>
        </p:blipFill>
        <p:spPr/>
      </p:pic>
      <p:pic>
        <p:nvPicPr>
          <p:cNvPr id="2" name="Picture 2" descr="Magnifying glass showing decling performance">
            <a:extLst>
              <a:ext uri="{FF2B5EF4-FFF2-40B4-BE49-F238E27FC236}">
                <a16:creationId xmlns:a16="http://schemas.microsoft.com/office/drawing/2014/main" id="{B18D6A4A-1384-1655-D3C0-4FAA5BB457BF}"/>
              </a:ext>
            </a:extLst>
          </p:cNvPr>
          <p:cNvPicPr>
            <a:picLocks noGrp="1" noChangeAspect="1"/>
          </p:cNvPicPr>
          <p:nvPr>
            <p:ph type="pic" sz="quarter" idx="51"/>
          </p:nvPr>
        </p:nvPicPr>
        <p:blipFill>
          <a:blip r:embed="rId5"/>
          <a:srcRect l="12078" r="12078"/>
          <a:stretch/>
        </p:blipFill>
        <p:spPr/>
      </p:pic>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7"/>
          </p:nvPr>
        </p:nvSpPr>
        <p:spPr>
          <a:xfrm>
            <a:off x="6096000" y="3093990"/>
            <a:ext cx="3034145" cy="1879791"/>
          </a:xfrm>
        </p:spPr>
        <p:txBody>
          <a:bodyPr vert="horz" lIns="91440" tIns="45720" rIns="91440" bIns="45720" rtlCol="0" anchor="t">
            <a:normAutofit/>
          </a:bodyPr>
          <a:lstStyle/>
          <a:p>
            <a:endParaRPr lang="en-US" altLang="zh-CN"/>
          </a:p>
          <a:p>
            <a:endParaRPr lang="en-US"/>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096000" y="1703538"/>
            <a:ext cx="5055698" cy="1325563"/>
          </a:xfrm>
        </p:spPr>
        <p:txBody>
          <a:bodyPr anchor="b">
            <a:normAutofit/>
          </a:bodyPr>
          <a:lstStyle/>
          <a:p>
            <a:r>
              <a:rPr lang="en-US" altLang="zh-CN"/>
              <a:t>Questions?</a:t>
            </a:r>
            <a:br>
              <a:rPr lang="en-US" altLang="zh-CN"/>
            </a:br>
            <a:endParaRPr lang="en-US"/>
          </a:p>
        </p:txBody>
      </p:sp>
      <p:sp>
        <p:nvSpPr>
          <p:cNvPr id="5" name="Slide Number Placeholder 4" hidden="1">
            <a:extLst>
              <a:ext uri="{FF2B5EF4-FFF2-40B4-BE49-F238E27FC236}">
                <a16:creationId xmlns:a16="http://schemas.microsoft.com/office/drawing/2014/main" id="{02F30A6A-65C9-04FE-77CF-C95CC406DBDB}"/>
              </a:ext>
            </a:extLst>
          </p:cNvPr>
          <p:cNvSpPr>
            <a:spLocks noGrp="1"/>
          </p:cNvSpPr>
          <p:nvPr>
            <p:ph type="sldNum" sz="quarter" idx="4294967295"/>
          </p:nvPr>
        </p:nvSpPr>
        <p:spPr>
          <a:xfrm>
            <a:off x="11194169" y="6217920"/>
            <a:ext cx="458592" cy="365125"/>
          </a:xfrm>
        </p:spPr>
        <p:txBody>
          <a:bodyPr/>
          <a:lstStyle/>
          <a:p>
            <a:pPr>
              <a:spcAft>
                <a:spcPts val="600"/>
              </a:spcAft>
            </a:pPr>
            <a:fld id="{47FEACEE-25B4-4A2D-B147-27296E36371D}" type="slidenum">
              <a:rPr lang="en-US" altLang="zh-CN" dirty="0" smtClean="0"/>
              <a:pPr>
                <a:spcAft>
                  <a:spcPts val="600"/>
                </a:spcAft>
              </a:pPr>
              <a:t>42</a:t>
            </a:fld>
            <a:endParaRPr lang="en-US" altLang="zh-CN"/>
          </a:p>
        </p:txBody>
      </p:sp>
    </p:spTree>
    <p:extLst>
      <p:ext uri="{BB962C8B-B14F-4D97-AF65-F5344CB8AC3E}">
        <p14:creationId xmlns:p14="http://schemas.microsoft.com/office/powerpoint/2010/main" val="4157533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a:t>Questions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
        <p:nvSpPr>
          <p:cNvPr id="4" name="Hexagon 3">
            <a:extLst>
              <a:ext uri="{FF2B5EF4-FFF2-40B4-BE49-F238E27FC236}">
                <a16:creationId xmlns:a16="http://schemas.microsoft.com/office/drawing/2014/main" id="{8E125464-4F2B-5FD3-B48F-195DDD82D20A}"/>
              </a:ext>
            </a:extLst>
          </p:cNvPr>
          <p:cNvSpPr/>
          <p:nvPr/>
        </p:nvSpPr>
        <p:spPr>
          <a:xfrm rot="5400000">
            <a:off x="2518031" y="2957668"/>
            <a:ext cx="1173019" cy="979054"/>
          </a:xfrm>
          <a:prstGeom prst="hexagon">
            <a:avLst>
              <a:gd name="adj" fmla="val 39151"/>
              <a:gd name="vf" fmla="val 11547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07961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511790" y="770345"/>
            <a:ext cx="6599429" cy="1325563"/>
          </a:xfrm>
        </p:spPr>
        <p:txBody>
          <a:bodyPr/>
          <a:lstStyle/>
          <a:p>
            <a:r>
              <a:rPr lang="en-US"/>
              <a:t>Our Questions</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2" y="2119882"/>
            <a:ext cx="2653545" cy="587964"/>
          </a:xfrm>
        </p:spPr>
        <p:txBody>
          <a:bodyPr/>
          <a:lstStyle/>
          <a:p>
            <a:r>
              <a:rPr lang="en-US"/>
              <a:t>Question 1</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550702" y="2669555"/>
            <a:ext cx="2653545" cy="920606"/>
          </a:xfrm>
        </p:spPr>
        <p:txBody>
          <a:bodyPr/>
          <a:lstStyle/>
          <a:p>
            <a:r>
              <a:rPr lang="en-US"/>
              <a:t>What attributes are significant in determining whether an applicant is a good or bad credit risk?</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4" y="2081591"/>
            <a:ext cx="3012438" cy="587964"/>
          </a:xfrm>
        </p:spPr>
        <p:txBody>
          <a:bodyPr/>
          <a:lstStyle/>
          <a:p>
            <a:r>
              <a:rPr lang="en-US"/>
              <a:t>Question 2</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811504" y="2673184"/>
            <a:ext cx="2653545" cy="920606"/>
          </a:xfrm>
        </p:spPr>
        <p:txBody>
          <a:bodyPr vert="horz" lIns="91440" tIns="45720" rIns="91440" bIns="45720" rtlCol="0" anchor="t">
            <a:noAutofit/>
          </a:bodyPr>
          <a:lstStyle/>
          <a:p>
            <a:r>
              <a:rPr lang="en-US" dirty="0"/>
              <a:t>Which classification model is best? determined by (Accuracy, Specificity, AUC.)?</a:t>
            </a:r>
          </a:p>
          <a:p>
            <a:endParaRPr lang="en-US"/>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6</a:t>
            </a:fld>
            <a:endParaRPr lang="en-US" altLang="zh-CN"/>
          </a:p>
        </p:txBody>
      </p:sp>
      <p:sp>
        <p:nvSpPr>
          <p:cNvPr id="2" name="Text Placeholder 36">
            <a:extLst>
              <a:ext uri="{FF2B5EF4-FFF2-40B4-BE49-F238E27FC236}">
                <a16:creationId xmlns:a16="http://schemas.microsoft.com/office/drawing/2014/main" id="{FA5F9C6D-9BD6-A9D3-002E-EA0C691EABEA}"/>
              </a:ext>
            </a:extLst>
          </p:cNvPr>
          <p:cNvSpPr txBox="1">
            <a:spLocks/>
          </p:cNvSpPr>
          <p:nvPr/>
        </p:nvSpPr>
        <p:spPr>
          <a:xfrm>
            <a:off x="4550702" y="3878959"/>
            <a:ext cx="2653545"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Question 3</a:t>
            </a:r>
          </a:p>
        </p:txBody>
      </p:sp>
      <p:sp>
        <p:nvSpPr>
          <p:cNvPr id="3" name="Text Placeholder 36">
            <a:extLst>
              <a:ext uri="{FF2B5EF4-FFF2-40B4-BE49-F238E27FC236}">
                <a16:creationId xmlns:a16="http://schemas.microsoft.com/office/drawing/2014/main" id="{B55FF169-55BC-FD90-BA55-91CAEE926BC9}"/>
              </a:ext>
            </a:extLst>
          </p:cNvPr>
          <p:cNvSpPr txBox="1">
            <a:spLocks/>
          </p:cNvSpPr>
          <p:nvPr/>
        </p:nvSpPr>
        <p:spPr>
          <a:xfrm>
            <a:off x="7811504" y="3878959"/>
            <a:ext cx="2653545" cy="587964"/>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Question 4</a:t>
            </a:r>
          </a:p>
        </p:txBody>
      </p:sp>
      <p:sp>
        <p:nvSpPr>
          <p:cNvPr id="6" name="Text Placeholder 42">
            <a:extLst>
              <a:ext uri="{FF2B5EF4-FFF2-40B4-BE49-F238E27FC236}">
                <a16:creationId xmlns:a16="http://schemas.microsoft.com/office/drawing/2014/main" id="{AC82B83D-E66D-55D3-1061-C332255E1C4D}"/>
              </a:ext>
            </a:extLst>
          </p:cNvPr>
          <p:cNvSpPr txBox="1">
            <a:spLocks/>
          </p:cNvSpPr>
          <p:nvPr/>
        </p:nvSpPr>
        <p:spPr>
          <a:xfrm>
            <a:off x="4550702" y="4490897"/>
            <a:ext cx="2653545" cy="92060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Which type of applicants should the bank accept?</a:t>
            </a:r>
          </a:p>
        </p:txBody>
      </p:sp>
      <p:sp>
        <p:nvSpPr>
          <p:cNvPr id="7" name="Text Placeholder 42">
            <a:extLst>
              <a:ext uri="{FF2B5EF4-FFF2-40B4-BE49-F238E27FC236}">
                <a16:creationId xmlns:a16="http://schemas.microsoft.com/office/drawing/2014/main" id="{272D57CF-2706-083C-FE44-0881533C3C85}"/>
              </a:ext>
            </a:extLst>
          </p:cNvPr>
          <p:cNvSpPr txBox="1">
            <a:spLocks/>
          </p:cNvSpPr>
          <p:nvPr/>
        </p:nvSpPr>
        <p:spPr>
          <a:xfrm>
            <a:off x="7811504" y="4490897"/>
            <a:ext cx="2653545" cy="92060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Which type of applicants should the bank reject? </a:t>
            </a:r>
          </a:p>
        </p:txBody>
      </p:sp>
      <p:sp>
        <p:nvSpPr>
          <p:cNvPr id="4" name="Footer Placeholder 3">
            <a:extLst>
              <a:ext uri="{FF2B5EF4-FFF2-40B4-BE49-F238E27FC236}">
                <a16:creationId xmlns:a16="http://schemas.microsoft.com/office/drawing/2014/main" id="{4E9D022C-9B9F-C961-2692-556DB79D3F6A}"/>
              </a:ext>
            </a:extLst>
          </p:cNvPr>
          <p:cNvSpPr txBox="1">
            <a:spLocks/>
          </p:cNvSpPr>
          <p:nvPr/>
        </p:nvSpPr>
        <p:spPr>
          <a:xfrm>
            <a:off x="484632" y="6217920"/>
            <a:ext cx="4114800" cy="365125"/>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a:t>Credit Risk</a:t>
            </a:r>
          </a:p>
        </p:txBody>
      </p:sp>
    </p:spTree>
    <p:extLst>
      <p:ext uri="{BB962C8B-B14F-4D97-AF65-F5344CB8AC3E}">
        <p14:creationId xmlns:p14="http://schemas.microsoft.com/office/powerpoint/2010/main" val="418214803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7562-C927-6528-5507-099CD3A4305E}"/>
              </a:ext>
            </a:extLst>
          </p:cNvPr>
          <p:cNvSpPr>
            <a:spLocks noGrp="1"/>
          </p:cNvSpPr>
          <p:nvPr>
            <p:ph type="title"/>
          </p:nvPr>
        </p:nvSpPr>
        <p:spPr/>
        <p:txBody>
          <a:bodyPr/>
          <a:lstStyle/>
          <a:p>
            <a:r>
              <a:rPr lang="en-US"/>
              <a:t>The Data</a:t>
            </a:r>
          </a:p>
        </p:txBody>
      </p:sp>
      <p:pic>
        <p:nvPicPr>
          <p:cNvPr id="6" name="Picture Placeholder 5" descr="Stock market trading screen">
            <a:extLst>
              <a:ext uri="{FF2B5EF4-FFF2-40B4-BE49-F238E27FC236}">
                <a16:creationId xmlns:a16="http://schemas.microsoft.com/office/drawing/2014/main" id="{9E587C90-3D1C-ED67-00CB-8073E80844AD}"/>
              </a:ext>
            </a:extLst>
          </p:cNvPr>
          <p:cNvPicPr>
            <a:picLocks noGrp="1" noChangeAspect="1"/>
          </p:cNvPicPr>
          <p:nvPr>
            <p:ph type="pic" sz="quarter" idx="47"/>
          </p:nvPr>
        </p:nvPicPr>
        <p:blipFill>
          <a:blip r:embed="rId2"/>
          <a:srcRect l="20917" r="20917"/>
          <a:stretch/>
        </p:blipFill>
        <p:spPr/>
      </p:pic>
      <p:sp>
        <p:nvSpPr>
          <p:cNvPr id="7" name="Hexagon 6">
            <a:extLst>
              <a:ext uri="{FF2B5EF4-FFF2-40B4-BE49-F238E27FC236}">
                <a16:creationId xmlns:a16="http://schemas.microsoft.com/office/drawing/2014/main" id="{FA88A9E4-6ACE-0691-BEB7-3972D2C903ED}"/>
              </a:ext>
            </a:extLst>
          </p:cNvPr>
          <p:cNvSpPr/>
          <p:nvPr/>
        </p:nvSpPr>
        <p:spPr>
          <a:xfrm rot="5400000">
            <a:off x="2518031" y="2957668"/>
            <a:ext cx="1173019" cy="979054"/>
          </a:xfrm>
          <a:prstGeom prst="hexagon">
            <a:avLst>
              <a:gd name="adj" fmla="val 39151"/>
              <a:gd name="vf" fmla="val 11547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98239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a:t>The Data</a:t>
            </a:r>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8</a:t>
            </a:fld>
            <a:endParaRPr lang="en-US" altLang="zh-CN"/>
          </a:p>
        </p:txBody>
      </p:sp>
      <p:sp>
        <p:nvSpPr>
          <p:cNvPr id="48" name="Text Placeholder 42">
            <a:extLst>
              <a:ext uri="{FF2B5EF4-FFF2-40B4-BE49-F238E27FC236}">
                <a16:creationId xmlns:a16="http://schemas.microsoft.com/office/drawing/2014/main" id="{C757063C-F540-50ED-A6A7-912B55C8210F}"/>
              </a:ext>
            </a:extLst>
          </p:cNvPr>
          <p:cNvSpPr txBox="1">
            <a:spLocks/>
          </p:cNvSpPr>
          <p:nvPr/>
        </p:nvSpPr>
        <p:spPr>
          <a:xfrm>
            <a:off x="650875" y="4683083"/>
            <a:ext cx="10890250" cy="920606"/>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lang="en-US" altLang="zh-CN" sz="1400" b="0" i="0" kern="1200" dirty="0">
                <a:solidFill>
                  <a:schemeClr val="accent6"/>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a:cs typeface="Posterama"/>
              </a:rPr>
              <a:t>The data set was found on Kaggle.com, it was titled “Credit Risk”</a:t>
            </a:r>
          </a:p>
          <a:p>
            <a:pPr marL="285750" indent="-285750" algn="l">
              <a:buFont typeface="Arial" panose="020B0604020202020204" pitchFamily="34" charset="0"/>
              <a:buChar char="•"/>
            </a:pPr>
            <a:r>
              <a:rPr lang="en-US" sz="1800"/>
              <a:t>It is a csv file containing 11 variables and 1000 observations</a:t>
            </a:r>
          </a:p>
          <a:p>
            <a:endParaRPr lang="en-US"/>
          </a:p>
        </p:txBody>
      </p:sp>
      <p:pic>
        <p:nvPicPr>
          <p:cNvPr id="3" name="Picture 2">
            <a:extLst>
              <a:ext uri="{FF2B5EF4-FFF2-40B4-BE49-F238E27FC236}">
                <a16:creationId xmlns:a16="http://schemas.microsoft.com/office/drawing/2014/main" id="{71A6BE2C-26EB-2709-7A6E-61EEBB6DB9B8}"/>
              </a:ext>
            </a:extLst>
          </p:cNvPr>
          <p:cNvPicPr>
            <a:picLocks noChangeAspect="1"/>
          </p:cNvPicPr>
          <p:nvPr/>
        </p:nvPicPr>
        <p:blipFill rotWithShape="1">
          <a:blip r:embed="rId2"/>
          <a:srcRect b="38332"/>
          <a:stretch/>
        </p:blipFill>
        <p:spPr>
          <a:xfrm>
            <a:off x="2148234" y="1406944"/>
            <a:ext cx="7895532" cy="3063456"/>
          </a:xfrm>
          <a:prstGeom prst="rect">
            <a:avLst/>
          </a:prstGeom>
        </p:spPr>
      </p:pic>
    </p:spTree>
    <p:extLst>
      <p:ext uri="{BB962C8B-B14F-4D97-AF65-F5344CB8AC3E}">
        <p14:creationId xmlns:p14="http://schemas.microsoft.com/office/powerpoint/2010/main" val="251714033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6FE516-E7B3-1916-6C4D-94834F9DF5DE}"/>
              </a:ext>
            </a:extLst>
          </p:cNvPr>
          <p:cNvSpPr>
            <a:spLocks noGrp="1"/>
          </p:cNvSpPr>
          <p:nvPr>
            <p:ph type="sldNum" sz="quarter" idx="31"/>
          </p:nvPr>
        </p:nvSpPr>
        <p:spPr/>
        <p:txBody>
          <a:bodyPr/>
          <a:lstStyle/>
          <a:p>
            <a:fld id="{47FEACEE-25B4-4A2D-B147-27296E36371D}" type="slidenum">
              <a:rPr lang="en-US" altLang="zh-CN" noProof="0" smtClean="0"/>
              <a:pPr/>
              <a:t>9</a:t>
            </a:fld>
            <a:endParaRPr lang="en-US" altLang="zh-CN" noProof="0"/>
          </a:p>
        </p:txBody>
      </p:sp>
      <p:graphicFrame>
        <p:nvGraphicFramePr>
          <p:cNvPr id="5" name="Table 8">
            <a:extLst>
              <a:ext uri="{FF2B5EF4-FFF2-40B4-BE49-F238E27FC236}">
                <a16:creationId xmlns:a16="http://schemas.microsoft.com/office/drawing/2014/main" id="{9B9832A4-9022-B6C0-90BE-F9E417BD8A5F}"/>
              </a:ext>
            </a:extLst>
          </p:cNvPr>
          <p:cNvGraphicFramePr>
            <a:graphicFrameLocks/>
          </p:cNvGraphicFramePr>
          <p:nvPr>
            <p:extLst>
              <p:ext uri="{D42A27DB-BD31-4B8C-83A1-F6EECF244321}">
                <p14:modId xmlns:p14="http://schemas.microsoft.com/office/powerpoint/2010/main" val="3629311029"/>
              </p:ext>
            </p:extLst>
          </p:nvPr>
        </p:nvGraphicFramePr>
        <p:xfrm>
          <a:off x="650875" y="1944102"/>
          <a:ext cx="10890250" cy="3172692"/>
        </p:xfrm>
        <a:graphic>
          <a:graphicData uri="http://schemas.openxmlformats.org/drawingml/2006/table">
            <a:tbl>
              <a:tblPr firstRow="1" bandRow="1">
                <a:tableStyleId>{C4B1156A-380E-4F78-BDF5-A606A8083BF9}</a:tableStyleId>
              </a:tblPr>
              <a:tblGrid>
                <a:gridCol w="2178050">
                  <a:extLst>
                    <a:ext uri="{9D8B030D-6E8A-4147-A177-3AD203B41FA5}">
                      <a16:colId xmlns:a16="http://schemas.microsoft.com/office/drawing/2014/main" val="1457000769"/>
                    </a:ext>
                  </a:extLst>
                </a:gridCol>
                <a:gridCol w="2178050">
                  <a:extLst>
                    <a:ext uri="{9D8B030D-6E8A-4147-A177-3AD203B41FA5}">
                      <a16:colId xmlns:a16="http://schemas.microsoft.com/office/drawing/2014/main" val="1939741220"/>
                    </a:ext>
                  </a:extLst>
                </a:gridCol>
                <a:gridCol w="2178050">
                  <a:extLst>
                    <a:ext uri="{9D8B030D-6E8A-4147-A177-3AD203B41FA5}">
                      <a16:colId xmlns:a16="http://schemas.microsoft.com/office/drawing/2014/main" val="1728182267"/>
                    </a:ext>
                  </a:extLst>
                </a:gridCol>
                <a:gridCol w="2178050">
                  <a:extLst>
                    <a:ext uri="{9D8B030D-6E8A-4147-A177-3AD203B41FA5}">
                      <a16:colId xmlns:a16="http://schemas.microsoft.com/office/drawing/2014/main" val="3091143212"/>
                    </a:ext>
                  </a:extLst>
                </a:gridCol>
                <a:gridCol w="2178050">
                  <a:extLst>
                    <a:ext uri="{9D8B030D-6E8A-4147-A177-3AD203B41FA5}">
                      <a16:colId xmlns:a16="http://schemas.microsoft.com/office/drawing/2014/main" val="440248734"/>
                    </a:ext>
                  </a:extLst>
                </a:gridCol>
              </a:tblGrid>
              <a:tr h="1057564">
                <a:tc>
                  <a:txBody>
                    <a:bodyPr/>
                    <a:lstStyle/>
                    <a:p>
                      <a:pPr algn="ctr"/>
                      <a:r>
                        <a:rPr lang="en-US" sz="1800" b="0" kern="1200">
                          <a:solidFill>
                            <a:schemeClr val="accent6"/>
                          </a:solidFill>
                          <a:latin typeface="+mn-lt"/>
                          <a:ea typeface="+mn-ea"/>
                          <a:cs typeface="+mn-cs"/>
                        </a:rPr>
                        <a:t>ID</a:t>
                      </a:r>
                    </a:p>
                  </a:txBody>
                  <a:tcPr anchor="ctr"/>
                </a:tc>
                <a:tc>
                  <a:txBody>
                    <a:bodyPr/>
                    <a:lstStyle/>
                    <a:p>
                      <a:pPr algn="ctr"/>
                      <a:r>
                        <a:rPr lang="en-US" b="0" i="0">
                          <a:solidFill>
                            <a:schemeClr val="accent6"/>
                          </a:solidFill>
                          <a:latin typeface="+mn-lt"/>
                          <a:cs typeface="Posterama" panose="020B0504020200020000" pitchFamily="34" charset="0"/>
                        </a:rPr>
                        <a:t>Age</a:t>
                      </a:r>
                    </a:p>
                  </a:txBody>
                  <a:tcPr anchor="ctr"/>
                </a:tc>
                <a:tc>
                  <a:txBody>
                    <a:bodyPr/>
                    <a:lstStyle/>
                    <a:p>
                      <a:pPr algn="ctr"/>
                      <a:r>
                        <a:rPr lang="en-US" b="0">
                          <a:solidFill>
                            <a:schemeClr val="accent6"/>
                          </a:solidFill>
                        </a:rPr>
                        <a:t>Sex</a:t>
                      </a:r>
                      <a:endParaRPr lang="en-US" b="0" i="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Job</a:t>
                      </a:r>
                      <a:endParaRPr lang="en-US" b="0" i="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Housing</a:t>
                      </a:r>
                      <a:endParaRPr lang="en-US" b="0" i="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1057564">
                <a:tc>
                  <a:txBody>
                    <a:bodyPr/>
                    <a:lstStyle/>
                    <a:p>
                      <a:pPr algn="ctr"/>
                      <a:r>
                        <a:rPr lang="en-US" b="0">
                          <a:solidFill>
                            <a:schemeClr val="accent6"/>
                          </a:solidFill>
                        </a:rPr>
                        <a:t>Saving accounts</a:t>
                      </a:r>
                      <a:endParaRPr lang="en-US" b="0" i="0">
                        <a:solidFill>
                          <a:schemeClr val="accent6"/>
                        </a:solidFill>
                        <a:latin typeface="+mn-lt"/>
                        <a:cs typeface="Posterama" panose="020B0504020200020000" pitchFamily="34" charset="0"/>
                      </a:endParaRPr>
                    </a:p>
                  </a:txBody>
                  <a:tcPr anchor="ctr"/>
                </a:tc>
                <a:tc>
                  <a:txBody>
                    <a:bodyPr/>
                    <a:lstStyle/>
                    <a:p>
                      <a:pPr algn="ctr"/>
                      <a:r>
                        <a:rPr lang="en-US" b="0">
                          <a:solidFill>
                            <a:schemeClr val="accent6"/>
                          </a:solidFill>
                        </a:rPr>
                        <a:t>Checking account</a:t>
                      </a: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a:solidFill>
                            <a:schemeClr val="accent6"/>
                          </a:solidFill>
                        </a:rPr>
                        <a:t>Credit amount</a:t>
                      </a: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i="0">
                          <a:solidFill>
                            <a:schemeClr val="accent6"/>
                          </a:solidFill>
                          <a:latin typeface="Posterama" panose="020B0504020200020000" pitchFamily="34" charset="0"/>
                          <a:cs typeface="Posterama" panose="020B0504020200020000" pitchFamily="34" charset="0"/>
                        </a:rPr>
                        <a:t>Duration</a:t>
                      </a:r>
                    </a:p>
                  </a:txBody>
                  <a:tcPr anchor="ctr"/>
                </a:tc>
                <a:tc>
                  <a:txBody>
                    <a:bodyPr/>
                    <a:lstStyle/>
                    <a:p>
                      <a:pPr algn="ctr"/>
                      <a:r>
                        <a:rPr lang="en-US" b="0" i="0">
                          <a:solidFill>
                            <a:schemeClr val="accent6"/>
                          </a:solidFill>
                          <a:latin typeface="Posterama" panose="020B0504020200020000" pitchFamily="34" charset="0"/>
                          <a:cs typeface="Posterama" panose="020B0504020200020000" pitchFamily="34" charset="0"/>
                        </a:rPr>
                        <a:t>Purpose</a:t>
                      </a:r>
                    </a:p>
                  </a:txBody>
                  <a:tcPr anchor="ctr"/>
                </a:tc>
                <a:extLst>
                  <a:ext uri="{0D108BD9-81ED-4DB2-BD59-A6C34878D82A}">
                    <a16:rowId xmlns:a16="http://schemas.microsoft.com/office/drawing/2014/main" val="322234691"/>
                  </a:ext>
                </a:extLst>
              </a:tr>
              <a:tr h="1057564">
                <a:tc>
                  <a:txBody>
                    <a:bodyPr/>
                    <a:lstStyle/>
                    <a:p>
                      <a:pPr algn="ctr"/>
                      <a:r>
                        <a:rPr lang="en-US" b="0" i="0">
                          <a:solidFill>
                            <a:schemeClr val="accent6"/>
                          </a:solidFill>
                          <a:latin typeface="+mn-lt"/>
                          <a:cs typeface="Posterama" panose="020B0504020200020000" pitchFamily="34" charset="0"/>
                        </a:rPr>
                        <a:t>Risk</a:t>
                      </a:r>
                    </a:p>
                  </a:txBody>
                  <a:tcPr anchor="ctr"/>
                </a:tc>
                <a:tc>
                  <a:txBody>
                    <a:bodyPr/>
                    <a:lstStyle/>
                    <a:p>
                      <a:pPr algn="ct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endParaRPr lang="en-US" b="0" i="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endParaRPr lang="en-US" b="0" i="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1757578727"/>
                  </a:ext>
                </a:extLst>
              </a:tr>
            </a:tbl>
          </a:graphicData>
        </a:graphic>
      </p:graphicFrame>
      <p:sp>
        <p:nvSpPr>
          <p:cNvPr id="6" name="Title 85">
            <a:extLst>
              <a:ext uri="{FF2B5EF4-FFF2-40B4-BE49-F238E27FC236}">
                <a16:creationId xmlns:a16="http://schemas.microsoft.com/office/drawing/2014/main" id="{AB2D7667-9291-3822-0F90-15F4BFA7D8E7}"/>
              </a:ext>
            </a:extLst>
          </p:cNvPr>
          <p:cNvSpPr>
            <a:spLocks noGrp="1"/>
          </p:cNvSpPr>
          <p:nvPr>
            <p:ph type="title"/>
          </p:nvPr>
        </p:nvSpPr>
        <p:spPr>
          <a:xfrm>
            <a:off x="838200" y="716192"/>
            <a:ext cx="10515600" cy="727650"/>
          </a:xfrm>
        </p:spPr>
        <p:txBody>
          <a:bodyPr/>
          <a:lstStyle/>
          <a:p>
            <a:pPr algn="ctr"/>
            <a:r>
              <a:rPr lang="en-US" sz="4400">
                <a:latin typeface="+mj-lt"/>
              </a:rPr>
              <a:t>The Data</a:t>
            </a:r>
          </a:p>
        </p:txBody>
      </p:sp>
      <p:sp>
        <p:nvSpPr>
          <p:cNvPr id="7" name="Text Placeholder 42">
            <a:extLst>
              <a:ext uri="{FF2B5EF4-FFF2-40B4-BE49-F238E27FC236}">
                <a16:creationId xmlns:a16="http://schemas.microsoft.com/office/drawing/2014/main" id="{934B09DA-E77F-305F-81C2-CFF67B650958}"/>
              </a:ext>
            </a:extLst>
          </p:cNvPr>
          <p:cNvSpPr txBox="1">
            <a:spLocks/>
          </p:cNvSpPr>
          <p:nvPr/>
        </p:nvSpPr>
        <p:spPr>
          <a:xfrm>
            <a:off x="650875" y="5389664"/>
            <a:ext cx="10890250" cy="920606"/>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lang="en-US" altLang="zh-CN" sz="1400" b="0" i="0" kern="1200" dirty="0">
                <a:solidFill>
                  <a:schemeClr val="accent6"/>
                </a:solidFill>
                <a:latin typeface="+mn-lt"/>
                <a:ea typeface="+mj-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a:t>Above are the variables used in the analysis</a:t>
            </a:r>
          </a:p>
          <a:p>
            <a:pPr marL="285750" indent="-285750" algn="l">
              <a:buFont typeface="Arial" panose="020B0604020202020204" pitchFamily="34" charset="0"/>
              <a:buChar char="•"/>
            </a:pPr>
            <a:r>
              <a:rPr lang="en-US" sz="1800"/>
              <a:t>Risk was our response variable</a:t>
            </a:r>
          </a:p>
          <a:p>
            <a:endParaRPr lang="en-US"/>
          </a:p>
        </p:txBody>
      </p:sp>
    </p:spTree>
    <p:extLst>
      <p:ext uri="{BB962C8B-B14F-4D97-AF65-F5344CB8AC3E}">
        <p14:creationId xmlns:p14="http://schemas.microsoft.com/office/powerpoint/2010/main" val="1854145458"/>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6A4D1D3-B327-4D60-927D-26045FF4AF3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15</TotalTime>
  <Words>1090</Words>
  <Application>Microsoft Office PowerPoint</Application>
  <PresentationFormat>Widescreen</PresentationFormat>
  <Paragraphs>189</Paragraphs>
  <Slides>42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等线</vt:lpstr>
      <vt:lpstr>Abadi</vt:lpstr>
      <vt:lpstr>Arial</vt:lpstr>
      <vt:lpstr>Calibri</vt:lpstr>
      <vt:lpstr>Posterama</vt:lpstr>
      <vt:lpstr>Posterama Text Black</vt:lpstr>
      <vt:lpstr>Posterama Text SemiBold</vt:lpstr>
      <vt:lpstr>Office 主题​​</vt:lpstr>
      <vt:lpstr>Credit Risk</vt:lpstr>
      <vt:lpstr>Agenda</vt:lpstr>
      <vt:lpstr>Introduction</vt:lpstr>
      <vt:lpstr>Introduction</vt:lpstr>
      <vt:lpstr>Questions</vt:lpstr>
      <vt:lpstr>Our Questions</vt:lpstr>
      <vt:lpstr>The Data</vt:lpstr>
      <vt:lpstr>The Data</vt:lpstr>
      <vt:lpstr>The Data</vt:lpstr>
      <vt:lpstr>EDA</vt:lpstr>
      <vt:lpstr>EDA</vt:lpstr>
      <vt:lpstr>EDA</vt:lpstr>
      <vt:lpstr>EDA</vt:lpstr>
      <vt:lpstr>EDA</vt:lpstr>
      <vt:lpstr>EDA</vt:lpstr>
      <vt:lpstr>EDA</vt:lpstr>
      <vt:lpstr>EDA</vt:lpstr>
      <vt:lpstr>EDA</vt:lpstr>
      <vt:lpstr>EDA</vt:lpstr>
      <vt:lpstr>EDA</vt:lpstr>
      <vt:lpstr>EDA</vt:lpstr>
      <vt:lpstr>Methods</vt:lpstr>
      <vt:lpstr>Type of Problem</vt:lpstr>
      <vt:lpstr>Models</vt:lpstr>
      <vt:lpstr>Logistic Regression Model</vt:lpstr>
      <vt:lpstr>Logistic Regression Model</vt:lpstr>
      <vt:lpstr>LDA Model</vt:lpstr>
      <vt:lpstr>Bagging Model</vt:lpstr>
      <vt:lpstr>Random Forest Model</vt:lpstr>
      <vt:lpstr>Confusion Matrices</vt:lpstr>
      <vt:lpstr>Analysis</vt:lpstr>
      <vt:lpstr>Choosing the best model</vt:lpstr>
      <vt:lpstr>Choosing the Best Model</vt:lpstr>
      <vt:lpstr>Accuracy </vt:lpstr>
      <vt:lpstr>False Positive Rate</vt:lpstr>
      <vt:lpstr>Shortfalls</vt:lpstr>
      <vt:lpstr>Summary</vt:lpstr>
      <vt:lpstr>Question 1: What attributes are most significant in determining whether an applicant is a good or bad credit risk?</vt:lpstr>
      <vt:lpstr>Question 2: Which classification model is best?</vt:lpstr>
      <vt:lpstr>Question 3: Which type of applicant should the bank accept?</vt:lpstr>
      <vt:lpstr>Question 4: Which type of applicants should the bank reject?</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dc:title>
  <dc:creator>Joe Soria</dc:creator>
  <cp:lastModifiedBy>Daniel Garcia</cp:lastModifiedBy>
  <cp:revision>54</cp:revision>
  <dcterms:created xsi:type="dcterms:W3CDTF">2023-04-17T04:24:57Z</dcterms:created>
  <dcterms:modified xsi:type="dcterms:W3CDTF">2023-05-04T16:57:43Z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